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Josefin Sans" pitchFamily="2" charset="0"/>
      <p:regular r:id="rId36"/>
    </p:embeddedFont>
    <p:embeddedFont>
      <p:font typeface="Josefin Sans Bold" pitchFamily="2" charset="0"/>
      <p:regular r:id="rId37"/>
      <p:boldItalic r:id="rId38"/>
    </p:embeddedFont>
    <p:embeddedFont>
      <p:font typeface="Josefin Sans Bold Italics" panose="020B0604020202020204" charset="0"/>
      <p:regular r:id="rId39"/>
    </p:embeddedFont>
    <p:embeddedFont>
      <p:font typeface="League Spartan" panose="020B0604020202020204" charset="0"/>
      <p:regular r:id="rId40"/>
    </p:embeddedFont>
    <p:embeddedFont>
      <p:font typeface="Montserrat Classic Bold" panose="020B0604020202020204" charset="0"/>
      <p:regular r:id="rId41"/>
    </p:embeddedFont>
    <p:embeddedFont>
      <p:font typeface="Montserrat Medium" panose="00000600000000000000" pitchFamily="2" charset="0"/>
      <p:regular r:id="rId42"/>
    </p:embeddedFont>
    <p:embeddedFont>
      <p:font typeface="Montserrat Semi-Bold" panose="020B0604020202020204" charset="0"/>
      <p:regular r:id="rId43"/>
    </p:embeddedFont>
    <p:embeddedFont>
      <p:font typeface="Open Sans" panose="020B0806030504020204" pitchFamily="34" charset="0"/>
      <p:regular r:id="rId44"/>
      <p:bold r:id="rId45"/>
    </p:embeddedFont>
    <p:embeddedFont>
      <p:font typeface="Open Sans Bold" panose="020B0806030504020204" pitchFamily="34" charset="0"/>
      <p:regular r:id="rId46"/>
      <p:bold r:id="rId47"/>
    </p:embeddedFont>
    <p:embeddedFont>
      <p:font typeface="Poppins" panose="00000500000000000000" pitchFamily="2" charset="0"/>
      <p:regular r:id="rId48"/>
    </p:embeddedFont>
    <p:embeddedFont>
      <p:font typeface="Poppins Bold" panose="00000800000000000000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svg"/><Relationship Id="rId7" Type="http://schemas.openxmlformats.org/officeDocument/2006/relationships/image" Target="../media/image4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47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10" Type="http://schemas.openxmlformats.org/officeDocument/2006/relationships/image" Target="../media/image51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0.sv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3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58.svg"/><Relationship Id="rId5" Type="http://schemas.openxmlformats.org/officeDocument/2006/relationships/image" Target="../media/image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6.svg"/><Relationship Id="rId5" Type="http://schemas.openxmlformats.org/officeDocument/2006/relationships/image" Target="../media/image2.svg"/><Relationship Id="rId10" Type="http://schemas.openxmlformats.org/officeDocument/2006/relationships/image" Target="../media/image65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svg"/><Relationship Id="rId7" Type="http://schemas.openxmlformats.org/officeDocument/2006/relationships/image" Target="../media/image7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5.svg"/><Relationship Id="rId7" Type="http://schemas.openxmlformats.org/officeDocument/2006/relationships/image" Target="../media/image6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5.svg"/><Relationship Id="rId7" Type="http://schemas.openxmlformats.org/officeDocument/2006/relationships/image" Target="../media/image4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4.svg"/><Relationship Id="rId10" Type="http://schemas.openxmlformats.org/officeDocument/2006/relationships/image" Target="../media/image79.png"/><Relationship Id="rId4" Type="http://schemas.openxmlformats.org/officeDocument/2006/relationships/image" Target="../media/image13.png"/><Relationship Id="rId9" Type="http://schemas.openxmlformats.org/officeDocument/2006/relationships/image" Target="../media/image7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18" Type="http://schemas.openxmlformats.org/officeDocument/2006/relationships/image" Target="../media/image92.svg"/><Relationship Id="rId3" Type="http://schemas.openxmlformats.org/officeDocument/2006/relationships/image" Target="../media/image2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17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5" Type="http://schemas.openxmlformats.org/officeDocument/2006/relationships/image" Target="../media/image70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5.svg"/><Relationship Id="rId10" Type="http://schemas.openxmlformats.org/officeDocument/2006/relationships/image" Target="../media/image9.png"/><Relationship Id="rId4" Type="http://schemas.openxmlformats.org/officeDocument/2006/relationships/image" Target="../media/image44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sv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4.svg"/><Relationship Id="rId21" Type="http://schemas.openxmlformats.org/officeDocument/2006/relationships/image" Target="../media/image27.png"/><Relationship Id="rId7" Type="http://schemas.openxmlformats.org/officeDocument/2006/relationships/image" Target="../media/image14.sv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3.png"/><Relationship Id="rId16" Type="http://schemas.openxmlformats.org/officeDocument/2006/relationships/image" Target="../media/image22.png"/><Relationship Id="rId20" Type="http://schemas.openxmlformats.org/officeDocument/2006/relationships/image" Target="../media/image26.sv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7.svg"/><Relationship Id="rId24" Type="http://schemas.openxmlformats.org/officeDocument/2006/relationships/image" Target="../media/image30.svg"/><Relationship Id="rId5" Type="http://schemas.openxmlformats.org/officeDocument/2006/relationships/image" Target="../media/image2.svg"/><Relationship Id="rId15" Type="http://schemas.openxmlformats.org/officeDocument/2006/relationships/image" Target="../media/image21.svg"/><Relationship Id="rId23" Type="http://schemas.openxmlformats.org/officeDocument/2006/relationships/image" Target="../media/image29.png"/><Relationship Id="rId28" Type="http://schemas.openxmlformats.org/officeDocument/2006/relationships/image" Target="../media/image34.sv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20.png"/><Relationship Id="rId22" Type="http://schemas.openxmlformats.org/officeDocument/2006/relationships/image" Target="../media/image28.svg"/><Relationship Id="rId27" Type="http://schemas.openxmlformats.org/officeDocument/2006/relationships/image" Target="../media/image33.png"/><Relationship Id="rId30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10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10" Type="http://schemas.openxmlformats.org/officeDocument/2006/relationships/image" Target="../media/image41.jpe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13497880" y="2230873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230873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43526" y="7597308"/>
            <a:ext cx="8233265" cy="8233265"/>
          </a:xfrm>
          <a:custGeom>
            <a:avLst/>
            <a:gdLst/>
            <a:ahLst/>
            <a:cxnLst/>
            <a:rect l="l" t="t" r="r" b="b"/>
            <a:pathLst>
              <a:path w="8233265" h="8233265">
                <a:moveTo>
                  <a:pt x="0" y="0"/>
                </a:moveTo>
                <a:lnTo>
                  <a:pt x="8233265" y="0"/>
                </a:lnTo>
                <a:lnTo>
                  <a:pt x="8233265" y="8233265"/>
                </a:lnTo>
                <a:lnTo>
                  <a:pt x="0" y="8233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80388" y="1346208"/>
            <a:ext cx="1740378" cy="1769331"/>
          </a:xfrm>
          <a:custGeom>
            <a:avLst/>
            <a:gdLst/>
            <a:ahLst/>
            <a:cxnLst/>
            <a:rect l="l" t="t" r="r" b="b"/>
            <a:pathLst>
              <a:path w="1740378" h="1769331">
                <a:moveTo>
                  <a:pt x="0" y="0"/>
                </a:moveTo>
                <a:lnTo>
                  <a:pt x="1740378" y="0"/>
                </a:lnTo>
                <a:lnTo>
                  <a:pt x="1740378" y="1769331"/>
                </a:lnTo>
                <a:lnTo>
                  <a:pt x="0" y="1769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48701" y="6288865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55099" y="4322659"/>
            <a:ext cx="4582410" cy="1333065"/>
          </a:xfrm>
          <a:custGeom>
            <a:avLst/>
            <a:gdLst/>
            <a:ahLst/>
            <a:cxnLst/>
            <a:rect l="l" t="t" r="r" b="b"/>
            <a:pathLst>
              <a:path w="4582410" h="1333065">
                <a:moveTo>
                  <a:pt x="0" y="0"/>
                </a:moveTo>
                <a:lnTo>
                  <a:pt x="4582409" y="0"/>
                </a:lnTo>
                <a:lnTo>
                  <a:pt x="4582409" y="1333065"/>
                </a:lnTo>
                <a:lnTo>
                  <a:pt x="0" y="13330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4327" y="474475"/>
            <a:ext cx="9160772" cy="29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62"/>
              </a:lnSpc>
            </a:pPr>
            <a:r>
              <a:rPr lang="en-US" sz="9400">
                <a:solidFill>
                  <a:srgbClr val="2E2E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Desarrollo de la producción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12206" y="334467"/>
            <a:ext cx="10959214" cy="10959214"/>
          </a:xfrm>
          <a:custGeom>
            <a:avLst/>
            <a:gdLst/>
            <a:ahLst/>
            <a:cxnLst/>
            <a:rect l="l" t="t" r="r" b="b"/>
            <a:pathLst>
              <a:path w="10959214" h="10959214">
                <a:moveTo>
                  <a:pt x="0" y="0"/>
                </a:moveTo>
                <a:lnTo>
                  <a:pt x="10959213" y="0"/>
                </a:lnTo>
                <a:lnTo>
                  <a:pt x="10959213" y="10959214"/>
                </a:lnTo>
                <a:lnTo>
                  <a:pt x="0" y="1095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993011" y="8394343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90161" y="0"/>
            <a:ext cx="5571589" cy="10863030"/>
          </a:xfrm>
          <a:custGeom>
            <a:avLst/>
            <a:gdLst/>
            <a:ahLst/>
            <a:cxnLst/>
            <a:rect l="l" t="t" r="r" b="b"/>
            <a:pathLst>
              <a:path w="5571589" h="10863030">
                <a:moveTo>
                  <a:pt x="0" y="0"/>
                </a:moveTo>
                <a:lnTo>
                  <a:pt x="5571589" y="0"/>
                </a:lnTo>
                <a:lnTo>
                  <a:pt x="5571589" y="10863030"/>
                </a:lnTo>
                <a:lnTo>
                  <a:pt x="0" y="10863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312" t="-5820" r="-867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915701" y="442480"/>
            <a:ext cx="10736412" cy="179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6"/>
              </a:lnSpc>
            </a:pPr>
            <a:r>
              <a:rPr lang="en-US" sz="58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Diagrama de flujo de proceso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3683" y="2868477"/>
            <a:ext cx="639184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Ejemplo: solicitud de préstamo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12206" y="334467"/>
            <a:ext cx="10959214" cy="10959214"/>
          </a:xfrm>
          <a:custGeom>
            <a:avLst/>
            <a:gdLst/>
            <a:ahLst/>
            <a:cxnLst/>
            <a:rect l="l" t="t" r="r" b="b"/>
            <a:pathLst>
              <a:path w="10959214" h="10959214">
                <a:moveTo>
                  <a:pt x="0" y="0"/>
                </a:moveTo>
                <a:lnTo>
                  <a:pt x="10959213" y="0"/>
                </a:lnTo>
                <a:lnTo>
                  <a:pt x="10959213" y="10959214"/>
                </a:lnTo>
                <a:lnTo>
                  <a:pt x="0" y="1095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907332" y="8533718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71032" y="880326"/>
            <a:ext cx="10736412" cy="89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6"/>
              </a:lnSpc>
            </a:pPr>
            <a:r>
              <a:rPr lang="en-US" sz="58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Tecnología de punta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906328"/>
            <a:ext cx="952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242024" y="2016043"/>
            <a:ext cx="16017276" cy="772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</a:pPr>
            <a:endParaRPr/>
          </a:p>
          <a:p>
            <a:pPr algn="ctr">
              <a:lnSpc>
                <a:spcPts val="4550"/>
              </a:lnSpc>
            </a:pPr>
            <a:r>
              <a:rPr lang="en-US" sz="3699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Amenazas</a:t>
            </a:r>
          </a:p>
          <a:p>
            <a:pPr marL="798826" lvl="1" indent="-399413" algn="just">
              <a:lnSpc>
                <a:spcPts val="455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Violación a los sistemas (Hackers)</a:t>
            </a:r>
          </a:p>
          <a:p>
            <a:pPr marL="798826" lvl="1" indent="-399413" algn="just">
              <a:lnSpc>
                <a:spcPts val="455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Pishing (engaño al usuario utilizado para compartir datos confidenciales)</a:t>
            </a:r>
          </a:p>
          <a:p>
            <a:pPr marL="798826" lvl="1" indent="-399413" algn="just">
              <a:lnSpc>
                <a:spcPts val="455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Competencia con nuevas plataformas digitales, ej: Mercado pago, aunque en la actualidad Galicia lanzó NAVE para establecer una diferencia representativa</a:t>
            </a:r>
          </a:p>
          <a:p>
            <a:pPr algn="just">
              <a:lnSpc>
                <a:spcPts val="4550"/>
              </a:lnSpc>
            </a:pPr>
            <a:endParaRPr lang="en-US" sz="3699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algn="ctr">
              <a:lnSpc>
                <a:spcPts val="4550"/>
              </a:lnSpc>
            </a:pPr>
            <a:r>
              <a:rPr lang="en-US" sz="3699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Oportunidades</a:t>
            </a:r>
          </a:p>
          <a:p>
            <a:pPr marL="798826" lvl="1" indent="-399413" algn="just">
              <a:lnSpc>
                <a:spcPts val="455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Fortalecimiento de marca</a:t>
            </a:r>
          </a:p>
          <a:p>
            <a:pPr marL="798826" lvl="1" indent="-399413" algn="just">
              <a:lnSpc>
                <a:spcPts val="455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Captación de mayor cantidad de empresas.</a:t>
            </a:r>
          </a:p>
          <a:p>
            <a:pPr algn="just">
              <a:lnSpc>
                <a:spcPts val="4550"/>
              </a:lnSpc>
              <a:spcBef>
                <a:spcPct val="0"/>
              </a:spcBef>
            </a:pPr>
            <a:endParaRPr lang="en-US" sz="3699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6492" y="1378754"/>
            <a:ext cx="9914927" cy="9914927"/>
          </a:xfrm>
          <a:custGeom>
            <a:avLst/>
            <a:gdLst/>
            <a:ahLst/>
            <a:cxnLst/>
            <a:rect l="l" t="t" r="r" b="b"/>
            <a:pathLst>
              <a:path w="9914927" h="9914927">
                <a:moveTo>
                  <a:pt x="0" y="0"/>
                </a:moveTo>
                <a:lnTo>
                  <a:pt x="9914927" y="0"/>
                </a:lnTo>
                <a:lnTo>
                  <a:pt x="9914927" y="9914927"/>
                </a:lnTo>
                <a:lnTo>
                  <a:pt x="0" y="9914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87868" y="8394343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75794" y="1772621"/>
            <a:ext cx="11058816" cy="8108961"/>
          </a:xfrm>
          <a:custGeom>
            <a:avLst/>
            <a:gdLst/>
            <a:ahLst/>
            <a:cxnLst/>
            <a:rect l="l" t="t" r="r" b="b"/>
            <a:pathLst>
              <a:path w="11058816" h="8108961">
                <a:moveTo>
                  <a:pt x="0" y="0"/>
                </a:moveTo>
                <a:lnTo>
                  <a:pt x="11058816" y="0"/>
                </a:lnTo>
                <a:lnTo>
                  <a:pt x="11058816" y="8108961"/>
                </a:lnTo>
                <a:lnTo>
                  <a:pt x="0" y="8108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75794" y="569146"/>
            <a:ext cx="10736412" cy="105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Disposición física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13078084" y="-1244022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8" y="0"/>
                </a:lnTo>
                <a:lnTo>
                  <a:pt x="5804608" y="5804607"/>
                </a:lnTo>
                <a:lnTo>
                  <a:pt x="0" y="5804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75214" y="6355996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8" y="0"/>
                </a:lnTo>
                <a:lnTo>
                  <a:pt x="5804608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43526" y="7597308"/>
            <a:ext cx="8233265" cy="8233265"/>
          </a:xfrm>
          <a:custGeom>
            <a:avLst/>
            <a:gdLst/>
            <a:ahLst/>
            <a:cxnLst/>
            <a:rect l="l" t="t" r="r" b="b"/>
            <a:pathLst>
              <a:path w="8233265" h="8233265">
                <a:moveTo>
                  <a:pt x="0" y="0"/>
                </a:moveTo>
                <a:lnTo>
                  <a:pt x="8233265" y="0"/>
                </a:lnTo>
                <a:lnTo>
                  <a:pt x="8233265" y="8233265"/>
                </a:lnTo>
                <a:lnTo>
                  <a:pt x="0" y="8233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80388" y="1346208"/>
            <a:ext cx="1740378" cy="1769331"/>
          </a:xfrm>
          <a:custGeom>
            <a:avLst/>
            <a:gdLst/>
            <a:ahLst/>
            <a:cxnLst/>
            <a:rect l="l" t="t" r="r" b="b"/>
            <a:pathLst>
              <a:path w="1740378" h="1769331">
                <a:moveTo>
                  <a:pt x="0" y="0"/>
                </a:moveTo>
                <a:lnTo>
                  <a:pt x="1740378" y="0"/>
                </a:lnTo>
                <a:lnTo>
                  <a:pt x="1740378" y="1769331"/>
                </a:lnTo>
                <a:lnTo>
                  <a:pt x="0" y="1769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217287">
            <a:off x="16556344" y="7390878"/>
            <a:ext cx="2307612" cy="2687176"/>
          </a:xfrm>
          <a:custGeom>
            <a:avLst/>
            <a:gdLst/>
            <a:ahLst/>
            <a:cxnLst/>
            <a:rect l="l" t="t" r="r" b="b"/>
            <a:pathLst>
              <a:path w="2307612" h="2687176">
                <a:moveTo>
                  <a:pt x="0" y="0"/>
                </a:moveTo>
                <a:lnTo>
                  <a:pt x="2307612" y="0"/>
                </a:lnTo>
                <a:lnTo>
                  <a:pt x="2307612" y="2687176"/>
                </a:lnTo>
                <a:lnTo>
                  <a:pt x="0" y="2687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64919" y="1327158"/>
            <a:ext cx="6680597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Tipo de orientación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8524" y="3013082"/>
            <a:ext cx="6593983" cy="669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8"/>
              </a:lnSpc>
              <a:spcBef>
                <a:spcPct val="0"/>
              </a:spcBef>
            </a:pPr>
            <a:r>
              <a:rPr lang="en-US" sz="4299" b="1" i="1" u="sng">
                <a:solidFill>
                  <a:srgbClr val="000000"/>
                </a:solidFill>
                <a:latin typeface="Josefin Sans Bold Italics"/>
                <a:ea typeface="Josefin Sans Bold Italics"/>
                <a:cs typeface="Josefin Sans Bold Italics"/>
                <a:sym typeface="Josefin Sans Bold Italics"/>
              </a:rPr>
              <a:t>Orientación por procesos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28256" y="4511175"/>
            <a:ext cx="13505718" cy="333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63" lvl="1" indent="-464181" algn="just">
              <a:lnSpc>
                <a:spcPts val="5288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Prima la importancia en atención al cliente </a:t>
            </a:r>
          </a:p>
          <a:p>
            <a:pPr marL="928363" lvl="1" indent="-464181" algn="just">
              <a:lnSpc>
                <a:spcPts val="5288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La resolución de casos en el menor tiempo posible</a:t>
            </a:r>
          </a:p>
          <a:p>
            <a:pPr marL="928363" lvl="1" indent="-464181" algn="just">
              <a:lnSpc>
                <a:spcPts val="5288"/>
              </a:lnSpc>
              <a:spcBef>
                <a:spcPct val="0"/>
              </a:spcBef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La distribución de oficinas y el enfoque en el proceso es de suma importancia y se encuentran alineadas con el objetivo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13078084" y="-1244022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8" y="0"/>
                </a:lnTo>
                <a:lnTo>
                  <a:pt x="5804608" y="5804607"/>
                </a:lnTo>
                <a:lnTo>
                  <a:pt x="0" y="5804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75214" y="6355996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8" y="0"/>
                </a:lnTo>
                <a:lnTo>
                  <a:pt x="5804608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43526" y="7597308"/>
            <a:ext cx="8233265" cy="8233265"/>
          </a:xfrm>
          <a:custGeom>
            <a:avLst/>
            <a:gdLst/>
            <a:ahLst/>
            <a:cxnLst/>
            <a:rect l="l" t="t" r="r" b="b"/>
            <a:pathLst>
              <a:path w="8233265" h="8233265">
                <a:moveTo>
                  <a:pt x="0" y="0"/>
                </a:moveTo>
                <a:lnTo>
                  <a:pt x="8233265" y="0"/>
                </a:lnTo>
                <a:lnTo>
                  <a:pt x="8233265" y="8233265"/>
                </a:lnTo>
                <a:lnTo>
                  <a:pt x="0" y="8233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80388" y="1346208"/>
            <a:ext cx="1740378" cy="1769331"/>
          </a:xfrm>
          <a:custGeom>
            <a:avLst/>
            <a:gdLst/>
            <a:ahLst/>
            <a:cxnLst/>
            <a:rect l="l" t="t" r="r" b="b"/>
            <a:pathLst>
              <a:path w="1740378" h="1769331">
                <a:moveTo>
                  <a:pt x="0" y="0"/>
                </a:moveTo>
                <a:lnTo>
                  <a:pt x="1740378" y="0"/>
                </a:lnTo>
                <a:lnTo>
                  <a:pt x="1740378" y="1769331"/>
                </a:lnTo>
                <a:lnTo>
                  <a:pt x="0" y="1769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217287">
            <a:off x="16556344" y="7390878"/>
            <a:ext cx="2307612" cy="2687176"/>
          </a:xfrm>
          <a:custGeom>
            <a:avLst/>
            <a:gdLst/>
            <a:ahLst/>
            <a:cxnLst/>
            <a:rect l="l" t="t" r="r" b="b"/>
            <a:pathLst>
              <a:path w="2307612" h="2687176">
                <a:moveTo>
                  <a:pt x="0" y="0"/>
                </a:moveTo>
                <a:lnTo>
                  <a:pt x="2307612" y="0"/>
                </a:lnTo>
                <a:lnTo>
                  <a:pt x="2307612" y="2687176"/>
                </a:lnTo>
                <a:lnTo>
                  <a:pt x="0" y="2687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2732" y="3905326"/>
            <a:ext cx="4274276" cy="5699035"/>
          </a:xfrm>
          <a:custGeom>
            <a:avLst/>
            <a:gdLst/>
            <a:ahLst/>
            <a:cxnLst/>
            <a:rect l="l" t="t" r="r" b="b"/>
            <a:pathLst>
              <a:path w="4274276" h="5699035">
                <a:moveTo>
                  <a:pt x="0" y="0"/>
                </a:moveTo>
                <a:lnTo>
                  <a:pt x="4274276" y="0"/>
                </a:lnTo>
                <a:lnTo>
                  <a:pt x="4274276" y="5699035"/>
                </a:lnTo>
                <a:lnTo>
                  <a:pt x="0" y="56990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37184" y="3905326"/>
            <a:ext cx="4274276" cy="5699035"/>
          </a:xfrm>
          <a:custGeom>
            <a:avLst/>
            <a:gdLst/>
            <a:ahLst/>
            <a:cxnLst/>
            <a:rect l="l" t="t" r="r" b="b"/>
            <a:pathLst>
              <a:path w="4274276" h="5699035">
                <a:moveTo>
                  <a:pt x="0" y="0"/>
                </a:moveTo>
                <a:lnTo>
                  <a:pt x="4274277" y="0"/>
                </a:lnTo>
                <a:lnTo>
                  <a:pt x="4274277" y="5699035"/>
                </a:lnTo>
                <a:lnTo>
                  <a:pt x="0" y="56990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97261" y="3905326"/>
            <a:ext cx="4274276" cy="5699035"/>
          </a:xfrm>
          <a:custGeom>
            <a:avLst/>
            <a:gdLst/>
            <a:ahLst/>
            <a:cxnLst/>
            <a:rect l="l" t="t" r="r" b="b"/>
            <a:pathLst>
              <a:path w="4274276" h="5699035">
                <a:moveTo>
                  <a:pt x="0" y="0"/>
                </a:moveTo>
                <a:lnTo>
                  <a:pt x="4274276" y="0"/>
                </a:lnTo>
                <a:lnTo>
                  <a:pt x="4274276" y="5699035"/>
                </a:lnTo>
                <a:lnTo>
                  <a:pt x="0" y="56990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4254" y="1327158"/>
            <a:ext cx="6841927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Tipo de distribución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47008" y="2468623"/>
            <a:ext cx="6593983" cy="669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8"/>
              </a:lnSpc>
              <a:spcBef>
                <a:spcPct val="0"/>
              </a:spcBef>
            </a:pPr>
            <a:r>
              <a:rPr lang="en-US" sz="4299" b="1" i="1" u="sng">
                <a:solidFill>
                  <a:srgbClr val="000000"/>
                </a:solidFill>
                <a:latin typeface="Josefin Sans Bold Italics"/>
                <a:ea typeface="Josefin Sans Bold Italics"/>
                <a:cs typeface="Josefin Sans Bold Italics"/>
                <a:sym typeface="Josefin Sans Bold Italics"/>
              </a:rPr>
              <a:t>Distribución de oficinas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9132" y="9547211"/>
            <a:ext cx="324147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Puesto de ingreso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00689" y="9547211"/>
            <a:ext cx="274726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Sala de espera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38328" y="9547211"/>
            <a:ext cx="539214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Puesto de ejecutivo comercial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991292" y="3810192"/>
            <a:ext cx="16073566" cy="8453182"/>
          </a:xfrm>
          <a:custGeom>
            <a:avLst/>
            <a:gdLst/>
            <a:ahLst/>
            <a:cxnLst/>
            <a:rect l="l" t="t" r="r" b="b"/>
            <a:pathLst>
              <a:path w="16073566" h="8453182">
                <a:moveTo>
                  <a:pt x="0" y="0"/>
                </a:moveTo>
                <a:lnTo>
                  <a:pt x="16073566" y="0"/>
                </a:lnTo>
                <a:lnTo>
                  <a:pt x="16073566" y="8453182"/>
                </a:lnTo>
                <a:lnTo>
                  <a:pt x="0" y="84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1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59394" y="1028700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144000" y="8615257"/>
            <a:ext cx="81153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3728645">
            <a:off x="2552700" y="-2496200"/>
            <a:ext cx="6303208" cy="6303208"/>
          </a:xfrm>
          <a:custGeom>
            <a:avLst/>
            <a:gdLst/>
            <a:ahLst/>
            <a:cxnLst/>
            <a:rect l="l" t="t" r="r" b="b"/>
            <a:pathLst>
              <a:path w="6303208" h="6303208">
                <a:moveTo>
                  <a:pt x="0" y="0"/>
                </a:moveTo>
                <a:lnTo>
                  <a:pt x="6303208" y="0"/>
                </a:lnTo>
                <a:lnTo>
                  <a:pt x="6303208" y="6303208"/>
                </a:lnTo>
                <a:lnTo>
                  <a:pt x="0" y="6303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2923" y="5336114"/>
            <a:ext cx="6897178" cy="4009088"/>
            <a:chOff x="0" y="0"/>
            <a:chExt cx="1816541" cy="10558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6541" cy="1055891"/>
            </a:xfrm>
            <a:custGeom>
              <a:avLst/>
              <a:gdLst/>
              <a:ahLst/>
              <a:cxnLst/>
              <a:rect l="l" t="t" r="r" b="b"/>
              <a:pathLst>
                <a:path w="1816541" h="1055891">
                  <a:moveTo>
                    <a:pt x="0" y="0"/>
                  </a:moveTo>
                  <a:lnTo>
                    <a:pt x="1816541" y="0"/>
                  </a:lnTo>
                  <a:lnTo>
                    <a:pt x="1816541" y="1055891"/>
                  </a:lnTo>
                  <a:lnTo>
                    <a:pt x="0" y="1055891"/>
                  </a:ln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16541" cy="1093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84542" y="5423016"/>
            <a:ext cx="3296161" cy="3835284"/>
          </a:xfrm>
          <a:custGeom>
            <a:avLst/>
            <a:gdLst/>
            <a:ahLst/>
            <a:cxnLst/>
            <a:rect l="l" t="t" r="r" b="b"/>
            <a:pathLst>
              <a:path w="3296161" h="3835284">
                <a:moveTo>
                  <a:pt x="0" y="0"/>
                </a:moveTo>
                <a:lnTo>
                  <a:pt x="3296161" y="0"/>
                </a:lnTo>
                <a:lnTo>
                  <a:pt x="3296161" y="3835284"/>
                </a:lnTo>
                <a:lnTo>
                  <a:pt x="0" y="38352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682322" y="5423016"/>
            <a:ext cx="3288351" cy="3835284"/>
          </a:xfrm>
          <a:custGeom>
            <a:avLst/>
            <a:gdLst/>
            <a:ahLst/>
            <a:cxnLst/>
            <a:rect l="l" t="t" r="r" b="b"/>
            <a:pathLst>
              <a:path w="3288351" h="3835284">
                <a:moveTo>
                  <a:pt x="0" y="0"/>
                </a:moveTo>
                <a:lnTo>
                  <a:pt x="3288351" y="0"/>
                </a:lnTo>
                <a:lnTo>
                  <a:pt x="3288351" y="3835284"/>
                </a:lnTo>
                <a:lnTo>
                  <a:pt x="0" y="3835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4542" y="4091030"/>
            <a:ext cx="6795559" cy="127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5"/>
              </a:lnSpc>
            </a:pPr>
            <a:r>
              <a:rPr lang="en-US" sz="81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Localización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3011466"/>
            <a:ext cx="7560821" cy="339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u="sng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En cuanto a</a:t>
            </a: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: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Disponibilidad de mano de obra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Suministros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Comunicaciones 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Energía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12206" y="334467"/>
            <a:ext cx="10959214" cy="10959214"/>
          </a:xfrm>
          <a:custGeom>
            <a:avLst/>
            <a:gdLst/>
            <a:ahLst/>
            <a:cxnLst/>
            <a:rect l="l" t="t" r="r" b="b"/>
            <a:pathLst>
              <a:path w="10959214" h="10959214">
                <a:moveTo>
                  <a:pt x="0" y="0"/>
                </a:moveTo>
                <a:lnTo>
                  <a:pt x="10959213" y="0"/>
                </a:lnTo>
                <a:lnTo>
                  <a:pt x="10959213" y="10959214"/>
                </a:lnTo>
                <a:lnTo>
                  <a:pt x="0" y="1095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87868" y="8394343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90144" y="3640525"/>
            <a:ext cx="1640238" cy="1470249"/>
          </a:xfrm>
          <a:custGeom>
            <a:avLst/>
            <a:gdLst/>
            <a:ahLst/>
            <a:cxnLst/>
            <a:rect l="l" t="t" r="r" b="b"/>
            <a:pathLst>
              <a:path w="1640238" h="1470249">
                <a:moveTo>
                  <a:pt x="0" y="0"/>
                </a:moveTo>
                <a:lnTo>
                  <a:pt x="1640238" y="0"/>
                </a:lnTo>
                <a:lnTo>
                  <a:pt x="1640238" y="1470250"/>
                </a:lnTo>
                <a:lnTo>
                  <a:pt x="0" y="1470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670911" y="6534725"/>
            <a:ext cx="1170622" cy="1543985"/>
          </a:xfrm>
          <a:custGeom>
            <a:avLst/>
            <a:gdLst/>
            <a:ahLst/>
            <a:cxnLst/>
            <a:rect l="l" t="t" r="r" b="b"/>
            <a:pathLst>
              <a:path w="1170622" h="1543985">
                <a:moveTo>
                  <a:pt x="0" y="0"/>
                </a:moveTo>
                <a:lnTo>
                  <a:pt x="1170622" y="0"/>
                </a:lnTo>
                <a:lnTo>
                  <a:pt x="1170622" y="1543986"/>
                </a:lnTo>
                <a:lnTo>
                  <a:pt x="0" y="1543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79722" y="569146"/>
            <a:ext cx="9291742" cy="213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Posible impacto de la Relocalización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0989" y="5317431"/>
            <a:ext cx="4498547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Ingresos de la empresa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68056" y="8286106"/>
            <a:ext cx="4084414" cy="1035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Disponibilidad de talento calificado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575125" y="3478945"/>
            <a:ext cx="1680724" cy="1631830"/>
          </a:xfrm>
          <a:custGeom>
            <a:avLst/>
            <a:gdLst/>
            <a:ahLst/>
            <a:cxnLst/>
            <a:rect l="l" t="t" r="r" b="b"/>
            <a:pathLst>
              <a:path w="1680724" h="1631830">
                <a:moveTo>
                  <a:pt x="0" y="0"/>
                </a:moveTo>
                <a:lnTo>
                  <a:pt x="1680724" y="0"/>
                </a:lnTo>
                <a:lnTo>
                  <a:pt x="1680724" y="1631830"/>
                </a:lnTo>
                <a:lnTo>
                  <a:pt x="0" y="16318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99287" y="5388185"/>
            <a:ext cx="4498547" cy="1035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Procesos logísticos y Coordinación interna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827089" y="6718637"/>
            <a:ext cx="1213483" cy="1213483"/>
          </a:xfrm>
          <a:custGeom>
            <a:avLst/>
            <a:gdLst/>
            <a:ahLst/>
            <a:cxnLst/>
            <a:rect l="l" t="t" r="r" b="b"/>
            <a:pathLst>
              <a:path w="1213483" h="1213483">
                <a:moveTo>
                  <a:pt x="0" y="0"/>
                </a:moveTo>
                <a:lnTo>
                  <a:pt x="1213483" y="0"/>
                </a:lnTo>
                <a:lnTo>
                  <a:pt x="1213483" y="1213483"/>
                </a:lnTo>
                <a:lnTo>
                  <a:pt x="0" y="12134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144000" y="8138776"/>
            <a:ext cx="4645807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Imagen corporativa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12206" y="334467"/>
            <a:ext cx="10959214" cy="10959214"/>
          </a:xfrm>
          <a:custGeom>
            <a:avLst/>
            <a:gdLst/>
            <a:ahLst/>
            <a:cxnLst/>
            <a:rect l="l" t="t" r="r" b="b"/>
            <a:pathLst>
              <a:path w="10959214" h="10959214">
                <a:moveTo>
                  <a:pt x="0" y="0"/>
                </a:moveTo>
                <a:lnTo>
                  <a:pt x="10959213" y="0"/>
                </a:lnTo>
                <a:lnTo>
                  <a:pt x="10959213" y="10959214"/>
                </a:lnTo>
                <a:lnTo>
                  <a:pt x="0" y="1095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87868" y="8394343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74507" y="5407032"/>
            <a:ext cx="2231681" cy="1760999"/>
          </a:xfrm>
          <a:custGeom>
            <a:avLst/>
            <a:gdLst/>
            <a:ahLst/>
            <a:cxnLst/>
            <a:rect l="l" t="t" r="r" b="b"/>
            <a:pathLst>
              <a:path w="2231681" h="1760999">
                <a:moveTo>
                  <a:pt x="0" y="0"/>
                </a:moveTo>
                <a:lnTo>
                  <a:pt x="2231681" y="0"/>
                </a:lnTo>
                <a:lnTo>
                  <a:pt x="2231681" y="1761000"/>
                </a:lnTo>
                <a:lnTo>
                  <a:pt x="0" y="1761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79722" y="569146"/>
            <a:ext cx="9291742" cy="213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Posible impacto de la Relocalización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7444" y="7522500"/>
            <a:ext cx="4645807" cy="1035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Equilibrio de la vida laboral y personal</a:t>
            </a:r>
          </a:p>
        </p:txBody>
      </p:sp>
      <p:sp>
        <p:nvSpPr>
          <p:cNvPr id="9" name="Freeform 9"/>
          <p:cNvSpPr/>
          <p:nvPr/>
        </p:nvSpPr>
        <p:spPr>
          <a:xfrm>
            <a:off x="10873440" y="3345597"/>
            <a:ext cx="1761945" cy="1797903"/>
          </a:xfrm>
          <a:custGeom>
            <a:avLst/>
            <a:gdLst/>
            <a:ahLst/>
            <a:cxnLst/>
            <a:rect l="l" t="t" r="r" b="b"/>
            <a:pathLst>
              <a:path w="1761945" h="1797903">
                <a:moveTo>
                  <a:pt x="0" y="0"/>
                </a:moveTo>
                <a:lnTo>
                  <a:pt x="1761945" y="0"/>
                </a:lnTo>
                <a:lnTo>
                  <a:pt x="1761945" y="1797903"/>
                </a:lnTo>
                <a:lnTo>
                  <a:pt x="0" y="1797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230606" y="5387982"/>
            <a:ext cx="4645807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Comunidad local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28645">
            <a:off x="-2122904" y="7956505"/>
            <a:ext cx="6303208" cy="6303208"/>
          </a:xfrm>
          <a:custGeom>
            <a:avLst/>
            <a:gdLst/>
            <a:ahLst/>
            <a:cxnLst/>
            <a:rect l="l" t="t" r="r" b="b"/>
            <a:pathLst>
              <a:path w="6303208" h="6303208">
                <a:moveTo>
                  <a:pt x="0" y="0"/>
                </a:moveTo>
                <a:lnTo>
                  <a:pt x="6303208" y="0"/>
                </a:lnTo>
                <a:lnTo>
                  <a:pt x="6303208" y="6303209"/>
                </a:lnTo>
                <a:lnTo>
                  <a:pt x="0" y="6303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9347" y="-436691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4822" y="3583352"/>
            <a:ext cx="17644431" cy="6038830"/>
          </a:xfrm>
          <a:custGeom>
            <a:avLst/>
            <a:gdLst/>
            <a:ahLst/>
            <a:cxnLst/>
            <a:rect l="l" t="t" r="r" b="b"/>
            <a:pathLst>
              <a:path w="17644431" h="6038830">
                <a:moveTo>
                  <a:pt x="0" y="0"/>
                </a:moveTo>
                <a:lnTo>
                  <a:pt x="17644431" y="0"/>
                </a:lnTo>
                <a:lnTo>
                  <a:pt x="17644431" y="6038829"/>
                </a:lnTo>
                <a:lnTo>
                  <a:pt x="0" y="6038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85" r="-88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40421" y="417567"/>
            <a:ext cx="13947920" cy="88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1"/>
              </a:lnSpc>
            </a:pPr>
            <a:r>
              <a:rPr lang="en-US" sz="57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Método de ponderación de factores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766423"/>
            <a:ext cx="16171363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Al momento de plantear la apertura de una nueva sucursal hicimos un análisis a través de este método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28645">
            <a:off x="-2122904" y="7956505"/>
            <a:ext cx="6303208" cy="6303208"/>
          </a:xfrm>
          <a:custGeom>
            <a:avLst/>
            <a:gdLst/>
            <a:ahLst/>
            <a:cxnLst/>
            <a:rect l="l" t="t" r="r" b="b"/>
            <a:pathLst>
              <a:path w="6303208" h="6303208">
                <a:moveTo>
                  <a:pt x="0" y="0"/>
                </a:moveTo>
                <a:lnTo>
                  <a:pt x="6303208" y="0"/>
                </a:lnTo>
                <a:lnTo>
                  <a:pt x="6303208" y="6303209"/>
                </a:lnTo>
                <a:lnTo>
                  <a:pt x="0" y="6303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9347" y="-436691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Gradient Tri Colour Circle"/>
          <p:cNvSpPr/>
          <p:nvPr/>
        </p:nvSpPr>
        <p:spPr>
          <a:xfrm rot="8100000">
            <a:off x="14154588" y="69035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 descr="Gradient Tri Colour Circle"/>
          <p:cNvSpPr/>
          <p:nvPr/>
        </p:nvSpPr>
        <p:spPr>
          <a:xfrm rot="8100000">
            <a:off x="-2723439" y="-1918141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7"/>
                </a:lnTo>
                <a:lnTo>
                  <a:pt x="0" y="4709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09650"/>
            <a:ext cx="15948467" cy="683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5"/>
              </a:lnSpc>
              <a:spcBef>
                <a:spcPct val="0"/>
              </a:spcBef>
            </a:pPr>
            <a:r>
              <a:rPr lang="en-US" sz="4199" b="1" u="sng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Capacidad productiva</a:t>
            </a:r>
          </a:p>
          <a:p>
            <a:pPr algn="ctr">
              <a:lnSpc>
                <a:spcPts val="5165"/>
              </a:lnSpc>
              <a:spcBef>
                <a:spcPct val="0"/>
              </a:spcBef>
            </a:pPr>
            <a:endParaRPr lang="en-US" sz="4199" b="1" u="sng">
              <a:solidFill>
                <a:srgbClr val="000000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  <a:p>
            <a:pPr algn="ctr">
              <a:lnSpc>
                <a:spcPts val="5780"/>
              </a:lnSpc>
              <a:spcBef>
                <a:spcPct val="0"/>
              </a:spcBef>
            </a:pPr>
            <a:endParaRPr lang="en-US" sz="4199" b="1" u="sng">
              <a:solidFill>
                <a:srgbClr val="000000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  <a:p>
            <a:pPr algn="ctr">
              <a:lnSpc>
                <a:spcPts val="5411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Consideramos que en esta sucursal, la planeación de la capacidad actual </a:t>
            </a:r>
            <a:r>
              <a:rPr lang="en-US" sz="4399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no parece ser adecuada para la demanda que posee la misma.</a:t>
            </a:r>
            <a:r>
              <a:rPr lang="en-US" sz="43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Las terminales de autoservicio actuales no son suficientes dado el volumen de efectivo y la constante demanda de clientes en la sucursal. Lo que indicaría que la capacidad instalada está desbordada por la demanda presente.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6492" y="1378754"/>
            <a:ext cx="9914927" cy="9914927"/>
          </a:xfrm>
          <a:custGeom>
            <a:avLst/>
            <a:gdLst/>
            <a:ahLst/>
            <a:cxnLst/>
            <a:rect l="l" t="t" r="r" b="b"/>
            <a:pathLst>
              <a:path w="9914927" h="9914927">
                <a:moveTo>
                  <a:pt x="0" y="0"/>
                </a:moveTo>
                <a:lnTo>
                  <a:pt x="9914927" y="0"/>
                </a:lnTo>
                <a:lnTo>
                  <a:pt x="9914927" y="9914927"/>
                </a:lnTo>
                <a:lnTo>
                  <a:pt x="0" y="9914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87868" y="8394343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6978" y="2875254"/>
            <a:ext cx="2291205" cy="666532"/>
          </a:xfrm>
          <a:custGeom>
            <a:avLst/>
            <a:gdLst/>
            <a:ahLst/>
            <a:cxnLst/>
            <a:rect l="l" t="t" r="r" b="b"/>
            <a:pathLst>
              <a:path w="2291205" h="666532">
                <a:moveTo>
                  <a:pt x="0" y="0"/>
                </a:moveTo>
                <a:lnTo>
                  <a:pt x="2291205" y="0"/>
                </a:lnTo>
                <a:lnTo>
                  <a:pt x="2291205" y="666532"/>
                </a:lnTo>
                <a:lnTo>
                  <a:pt x="0" y="6665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40322" y="4130280"/>
            <a:ext cx="12038470" cy="5973704"/>
          </a:xfrm>
          <a:custGeom>
            <a:avLst/>
            <a:gdLst/>
            <a:ahLst/>
            <a:cxnLst/>
            <a:rect l="l" t="t" r="r" b="b"/>
            <a:pathLst>
              <a:path w="12038470" h="5973704">
                <a:moveTo>
                  <a:pt x="0" y="0"/>
                </a:moveTo>
                <a:lnTo>
                  <a:pt x="12038470" y="0"/>
                </a:lnTo>
                <a:lnTo>
                  <a:pt x="12038470" y="5973703"/>
                </a:lnTo>
                <a:lnTo>
                  <a:pt x="0" y="59737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75794" y="569146"/>
            <a:ext cx="10736412" cy="213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Banco Galicia sucursal Concordia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96447" y="2947521"/>
            <a:ext cx="5295106" cy="103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9"/>
              </a:lnSpc>
            </a:pPr>
            <a:r>
              <a:rPr lang="en-US" sz="3308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Ubicación / Organigrama </a:t>
            </a:r>
          </a:p>
          <a:p>
            <a:pPr algn="just">
              <a:lnSpc>
                <a:spcPts val="4069"/>
              </a:lnSpc>
              <a:spcBef>
                <a:spcPct val="0"/>
              </a:spcBef>
            </a:pPr>
            <a:endParaRPr lang="en-US" sz="3308" b="1">
              <a:solidFill>
                <a:srgbClr val="000000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28645">
            <a:off x="-2122904" y="7956505"/>
            <a:ext cx="6303208" cy="6303208"/>
          </a:xfrm>
          <a:custGeom>
            <a:avLst/>
            <a:gdLst/>
            <a:ahLst/>
            <a:cxnLst/>
            <a:rect l="l" t="t" r="r" b="b"/>
            <a:pathLst>
              <a:path w="6303208" h="6303208">
                <a:moveTo>
                  <a:pt x="0" y="0"/>
                </a:moveTo>
                <a:lnTo>
                  <a:pt x="6303208" y="0"/>
                </a:lnTo>
                <a:lnTo>
                  <a:pt x="6303208" y="6303209"/>
                </a:lnTo>
                <a:lnTo>
                  <a:pt x="0" y="6303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9347" y="-436691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Gradient Tri Colour Circle"/>
          <p:cNvSpPr/>
          <p:nvPr/>
        </p:nvSpPr>
        <p:spPr>
          <a:xfrm rot="8100000">
            <a:off x="14154588" y="69035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 descr="Gradient Tri Colour Circle"/>
          <p:cNvSpPr/>
          <p:nvPr/>
        </p:nvSpPr>
        <p:spPr>
          <a:xfrm rot="8100000">
            <a:off x="-2723439" y="-1918141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7"/>
                </a:lnTo>
                <a:lnTo>
                  <a:pt x="0" y="4709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7049" y="951785"/>
            <a:ext cx="9601299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4"/>
              </a:lnSpc>
              <a:spcBef>
                <a:spcPct val="0"/>
              </a:spcBef>
            </a:pPr>
            <a:r>
              <a:rPr lang="en-US" sz="4499" b="1" u="sng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Plan para enfrentar riesgos y crisis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11080" y="2325997"/>
            <a:ext cx="6451035" cy="286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699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Tipos de riesgos y crisis</a:t>
            </a: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:</a:t>
            </a:r>
          </a:p>
          <a:p>
            <a:pPr marL="798818" lvl="1" indent="-399409" algn="l">
              <a:lnSpc>
                <a:spcPts val="455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Políticos</a:t>
            </a:r>
          </a:p>
          <a:p>
            <a:pPr marL="798818" lvl="1" indent="-399409" algn="l">
              <a:lnSpc>
                <a:spcPts val="455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Cambiarios</a:t>
            </a:r>
          </a:p>
          <a:p>
            <a:pPr marL="798818" lvl="1" indent="-399409" algn="l">
              <a:lnSpc>
                <a:spcPts val="455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Económicos</a:t>
            </a:r>
          </a:p>
          <a:p>
            <a:pPr marL="798818" lvl="1" indent="-399409" algn="l">
              <a:lnSpc>
                <a:spcPts val="4550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Etc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11080" y="5909119"/>
            <a:ext cx="10732679" cy="343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699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El Banco debe</a:t>
            </a:r>
          </a:p>
          <a:p>
            <a:pPr marL="798826" lvl="1" indent="-399413" algn="l">
              <a:lnSpc>
                <a:spcPts val="455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Cambiar la tasa de interés de prestamos</a:t>
            </a:r>
          </a:p>
          <a:p>
            <a:pPr marL="798826" lvl="1" indent="-399413" algn="l">
              <a:lnSpc>
                <a:spcPts val="455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Costos de consumo</a:t>
            </a:r>
          </a:p>
          <a:p>
            <a:pPr marL="798826" lvl="1" indent="-399413" algn="l">
              <a:lnSpc>
                <a:spcPts val="455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Lanzar nuevos productos al mercado</a:t>
            </a:r>
          </a:p>
          <a:p>
            <a:pPr marL="798826" lvl="1" indent="-399413" algn="l">
              <a:lnSpc>
                <a:spcPts val="4550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Actualizar terminales y el método de trabajo (Ej: pandemia)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28645">
            <a:off x="-2122904" y="7956505"/>
            <a:ext cx="6303208" cy="6303208"/>
          </a:xfrm>
          <a:custGeom>
            <a:avLst/>
            <a:gdLst/>
            <a:ahLst/>
            <a:cxnLst/>
            <a:rect l="l" t="t" r="r" b="b"/>
            <a:pathLst>
              <a:path w="6303208" h="6303208">
                <a:moveTo>
                  <a:pt x="0" y="0"/>
                </a:moveTo>
                <a:lnTo>
                  <a:pt x="6303208" y="0"/>
                </a:lnTo>
                <a:lnTo>
                  <a:pt x="6303208" y="6303209"/>
                </a:lnTo>
                <a:lnTo>
                  <a:pt x="0" y="6303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9347" y="-436691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Gradient Tri Colour Circle"/>
          <p:cNvSpPr/>
          <p:nvPr/>
        </p:nvSpPr>
        <p:spPr>
          <a:xfrm rot="8100000">
            <a:off x="14154588" y="69035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 descr="Gradient Tri Colour Circle"/>
          <p:cNvSpPr/>
          <p:nvPr/>
        </p:nvSpPr>
        <p:spPr>
          <a:xfrm rot="8100000">
            <a:off x="-2723439" y="-1918141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7"/>
                </a:lnTo>
                <a:lnTo>
                  <a:pt x="0" y="4709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99142" y="3049813"/>
            <a:ext cx="7806180" cy="7237187"/>
          </a:xfrm>
          <a:custGeom>
            <a:avLst/>
            <a:gdLst/>
            <a:ahLst/>
            <a:cxnLst/>
            <a:rect l="l" t="t" r="r" b="b"/>
            <a:pathLst>
              <a:path w="7806180" h="7237187">
                <a:moveTo>
                  <a:pt x="0" y="0"/>
                </a:moveTo>
                <a:lnTo>
                  <a:pt x="7806180" y="0"/>
                </a:lnTo>
                <a:lnTo>
                  <a:pt x="7806180" y="7237187"/>
                </a:lnTo>
                <a:lnTo>
                  <a:pt x="0" y="72371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77062" y="1290875"/>
            <a:ext cx="5133876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4"/>
              </a:lnSpc>
              <a:spcBef>
                <a:spcPct val="0"/>
              </a:spcBef>
            </a:pPr>
            <a:r>
              <a:rPr lang="en-US" sz="4499" b="1" u="sng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Recursos Humanos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91692" y="2280193"/>
            <a:ext cx="1390461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Política de estabilidad laboral abocada a mantener constante el nivel de empleo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28645">
            <a:off x="-2122904" y="7956505"/>
            <a:ext cx="6303208" cy="6303208"/>
          </a:xfrm>
          <a:custGeom>
            <a:avLst/>
            <a:gdLst/>
            <a:ahLst/>
            <a:cxnLst/>
            <a:rect l="l" t="t" r="r" b="b"/>
            <a:pathLst>
              <a:path w="6303208" h="6303208">
                <a:moveTo>
                  <a:pt x="0" y="0"/>
                </a:moveTo>
                <a:lnTo>
                  <a:pt x="6303208" y="0"/>
                </a:lnTo>
                <a:lnTo>
                  <a:pt x="6303208" y="6303209"/>
                </a:lnTo>
                <a:lnTo>
                  <a:pt x="0" y="6303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9347" y="-436691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Gradient Tri Colour Circle"/>
          <p:cNvSpPr/>
          <p:nvPr/>
        </p:nvSpPr>
        <p:spPr>
          <a:xfrm rot="8100000">
            <a:off x="14154588" y="690354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6"/>
                </a:lnTo>
                <a:lnTo>
                  <a:pt x="0" y="4709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 descr="Gradient Tri Colour Circle"/>
          <p:cNvSpPr/>
          <p:nvPr/>
        </p:nvSpPr>
        <p:spPr>
          <a:xfrm rot="8100000">
            <a:off x="-2723439" y="-1918141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7"/>
                </a:lnTo>
                <a:lnTo>
                  <a:pt x="0" y="4709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77062" y="1290875"/>
            <a:ext cx="5133876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4"/>
              </a:lnSpc>
              <a:spcBef>
                <a:spcPct val="0"/>
              </a:spcBef>
            </a:pPr>
            <a:r>
              <a:rPr lang="en-US" sz="4499" b="1" u="sng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Recursos Humanos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0638" y="2557269"/>
            <a:ext cx="4479429" cy="60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6"/>
              </a:lnSpc>
              <a:spcBef>
                <a:spcPct val="0"/>
              </a:spcBef>
            </a:pPr>
            <a:r>
              <a:rPr lang="en-US" sz="3899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Diseño del Trabajo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1451" y="3825685"/>
            <a:ext cx="11783318" cy="302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5" lvl="1" indent="-421003" algn="l">
              <a:lnSpc>
                <a:spcPts val="4796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Especialización del trabajo (academia)</a:t>
            </a:r>
          </a:p>
          <a:p>
            <a:pPr marL="842005" lvl="1" indent="-421003" algn="l">
              <a:lnSpc>
                <a:spcPts val="4796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Enriquecimiento del trabajo (rotación de puesto)</a:t>
            </a:r>
          </a:p>
          <a:p>
            <a:pPr marL="842005" lvl="1" indent="-421003" algn="l">
              <a:lnSpc>
                <a:spcPts val="4796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Autonomía</a:t>
            </a:r>
          </a:p>
          <a:p>
            <a:pPr marL="842005" lvl="1" indent="-421003" algn="l">
              <a:lnSpc>
                <a:spcPts val="4796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Retroalimentación </a:t>
            </a:r>
          </a:p>
          <a:p>
            <a:pPr marL="863595" lvl="1" indent="-431797" algn="l">
              <a:lnSpc>
                <a:spcPts val="49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Entre otros</a:t>
            </a:r>
          </a:p>
        </p:txBody>
      </p:sp>
      <p:sp>
        <p:nvSpPr>
          <p:cNvPr id="9" name="Freeform 9"/>
          <p:cNvSpPr/>
          <p:nvPr/>
        </p:nvSpPr>
        <p:spPr>
          <a:xfrm>
            <a:off x="8094232" y="7613573"/>
            <a:ext cx="2278451" cy="1950924"/>
          </a:xfrm>
          <a:custGeom>
            <a:avLst/>
            <a:gdLst/>
            <a:ahLst/>
            <a:cxnLst/>
            <a:rect l="l" t="t" r="r" b="b"/>
            <a:pathLst>
              <a:path w="2278451" h="1950924">
                <a:moveTo>
                  <a:pt x="0" y="0"/>
                </a:moveTo>
                <a:lnTo>
                  <a:pt x="2278451" y="0"/>
                </a:lnTo>
                <a:lnTo>
                  <a:pt x="2278451" y="1950924"/>
                </a:lnTo>
                <a:lnTo>
                  <a:pt x="0" y="1950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991292" y="3810192"/>
            <a:ext cx="16073566" cy="8453182"/>
          </a:xfrm>
          <a:custGeom>
            <a:avLst/>
            <a:gdLst/>
            <a:ahLst/>
            <a:cxnLst/>
            <a:rect l="l" t="t" r="r" b="b"/>
            <a:pathLst>
              <a:path w="16073566" h="8453182">
                <a:moveTo>
                  <a:pt x="0" y="0"/>
                </a:moveTo>
                <a:lnTo>
                  <a:pt x="16073566" y="0"/>
                </a:lnTo>
                <a:lnTo>
                  <a:pt x="16073566" y="8453182"/>
                </a:lnTo>
                <a:lnTo>
                  <a:pt x="0" y="84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14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2275" y="4565075"/>
            <a:ext cx="6542027" cy="3701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91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Estrategia en relación a el </a:t>
            </a:r>
            <a:r>
              <a:rPr lang="en-US" sz="591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diseño del trabajo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31216" y="2631983"/>
            <a:ext cx="9452631" cy="380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endParaRPr/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Sistemas de motivación y Incentivos</a:t>
            </a:r>
          </a:p>
          <a:p>
            <a:pPr marL="1554480" lvl="2" indent="-518160" algn="l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Existencia de Bono</a:t>
            </a:r>
          </a:p>
          <a:p>
            <a:pPr marL="1554480" lvl="2" indent="-518160" algn="l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Esquema trimestral</a:t>
            </a:r>
          </a:p>
          <a:p>
            <a:pPr marL="1554480" lvl="2" indent="-518160" algn="l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Esquema anual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9144000" y="8600969"/>
            <a:ext cx="649224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3728645">
            <a:off x="2552700" y="-2496200"/>
            <a:ext cx="6303208" cy="6303208"/>
          </a:xfrm>
          <a:custGeom>
            <a:avLst/>
            <a:gdLst/>
            <a:ahLst/>
            <a:cxnLst/>
            <a:rect l="l" t="t" r="r" b="b"/>
            <a:pathLst>
              <a:path w="6303208" h="6303208">
                <a:moveTo>
                  <a:pt x="0" y="0"/>
                </a:moveTo>
                <a:lnTo>
                  <a:pt x="6303208" y="0"/>
                </a:lnTo>
                <a:lnTo>
                  <a:pt x="6303208" y="6303208"/>
                </a:lnTo>
                <a:lnTo>
                  <a:pt x="0" y="6303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61738" y="655404"/>
            <a:ext cx="1285132" cy="1198678"/>
          </a:xfrm>
          <a:custGeom>
            <a:avLst/>
            <a:gdLst/>
            <a:ahLst/>
            <a:cxnLst/>
            <a:rect l="l" t="t" r="r" b="b"/>
            <a:pathLst>
              <a:path w="1285132" h="1198678">
                <a:moveTo>
                  <a:pt x="0" y="0"/>
                </a:moveTo>
                <a:lnTo>
                  <a:pt x="1285132" y="0"/>
                </a:lnTo>
                <a:lnTo>
                  <a:pt x="1285132" y="1198678"/>
                </a:lnTo>
                <a:lnTo>
                  <a:pt x="0" y="1198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97138" y="2698658"/>
            <a:ext cx="7878203" cy="4431489"/>
          </a:xfrm>
          <a:custGeom>
            <a:avLst/>
            <a:gdLst/>
            <a:ahLst/>
            <a:cxnLst/>
            <a:rect l="l" t="t" r="r" b="b"/>
            <a:pathLst>
              <a:path w="7878203" h="4431489">
                <a:moveTo>
                  <a:pt x="0" y="0"/>
                </a:moveTo>
                <a:lnTo>
                  <a:pt x="7878204" y="0"/>
                </a:lnTo>
                <a:lnTo>
                  <a:pt x="7878204" y="4431489"/>
                </a:lnTo>
                <a:lnTo>
                  <a:pt x="0" y="44314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7484481" y="3810192"/>
            <a:ext cx="16073566" cy="8453182"/>
          </a:xfrm>
          <a:custGeom>
            <a:avLst/>
            <a:gdLst/>
            <a:ahLst/>
            <a:cxnLst/>
            <a:rect l="l" t="t" r="r" b="b"/>
            <a:pathLst>
              <a:path w="16073566" h="8453182">
                <a:moveTo>
                  <a:pt x="0" y="8453182"/>
                </a:moveTo>
                <a:lnTo>
                  <a:pt x="16073567" y="8453182"/>
                </a:lnTo>
                <a:lnTo>
                  <a:pt x="16073567" y="0"/>
                </a:lnTo>
                <a:lnTo>
                  <a:pt x="0" y="0"/>
                </a:lnTo>
                <a:lnTo>
                  <a:pt x="0" y="8453182"/>
                </a:lnTo>
                <a:close/>
              </a:path>
            </a:pathLst>
          </a:custGeom>
          <a:blipFill>
            <a:blip r:embed="rId2">
              <a:alphaModFix amt="8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1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59394" y="393689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5"/>
                </a:lnTo>
                <a:lnTo>
                  <a:pt x="0" y="1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728645">
            <a:off x="-2471411" y="-3654321"/>
            <a:ext cx="6303208" cy="6303208"/>
          </a:xfrm>
          <a:custGeom>
            <a:avLst/>
            <a:gdLst/>
            <a:ahLst/>
            <a:cxnLst/>
            <a:rect l="l" t="t" r="r" b="b"/>
            <a:pathLst>
              <a:path w="6303208" h="6303208">
                <a:moveTo>
                  <a:pt x="0" y="0"/>
                </a:moveTo>
                <a:lnTo>
                  <a:pt x="6303209" y="0"/>
                </a:lnTo>
                <a:lnTo>
                  <a:pt x="6303209" y="6303208"/>
                </a:lnTo>
                <a:lnTo>
                  <a:pt x="0" y="6303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629316" y="6900536"/>
            <a:ext cx="413551" cy="4580320"/>
            <a:chOff x="0" y="0"/>
            <a:chExt cx="2354580" cy="26078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3310" cy="26078362"/>
            </a:xfrm>
            <a:custGeom>
              <a:avLst/>
              <a:gdLst/>
              <a:ahLst/>
              <a:cxnLst/>
              <a:rect l="l" t="t" r="r" b="b"/>
              <a:pathLst>
                <a:path w="2353310" h="26078362">
                  <a:moveTo>
                    <a:pt x="784860" y="26011054"/>
                  </a:moveTo>
                  <a:cubicBezTo>
                    <a:pt x="905510" y="26051694"/>
                    <a:pt x="1042670" y="26078362"/>
                    <a:pt x="1177290" y="26078362"/>
                  </a:cubicBezTo>
                  <a:cubicBezTo>
                    <a:pt x="1311910" y="26078362"/>
                    <a:pt x="1441450" y="26055504"/>
                    <a:pt x="1560830" y="26014862"/>
                  </a:cubicBezTo>
                  <a:cubicBezTo>
                    <a:pt x="1563370" y="26013594"/>
                    <a:pt x="1565910" y="26013594"/>
                    <a:pt x="1568450" y="26012322"/>
                  </a:cubicBezTo>
                  <a:cubicBezTo>
                    <a:pt x="2016760" y="25849763"/>
                    <a:pt x="2346960" y="25420503"/>
                    <a:pt x="2353310" y="2484744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4828316"/>
                  </a:lnTo>
                  <a:cubicBezTo>
                    <a:pt x="6350" y="25423042"/>
                    <a:pt x="331470" y="25852303"/>
                    <a:pt x="784860" y="2601105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7062006" y="5968414"/>
            <a:ext cx="2693324" cy="4114800"/>
          </a:xfrm>
          <a:custGeom>
            <a:avLst/>
            <a:gdLst/>
            <a:ahLst/>
            <a:cxnLst/>
            <a:rect l="l" t="t" r="r" b="b"/>
            <a:pathLst>
              <a:path w="2693324" h="4114800">
                <a:moveTo>
                  <a:pt x="0" y="0"/>
                </a:moveTo>
                <a:lnTo>
                  <a:pt x="2693323" y="0"/>
                </a:lnTo>
                <a:lnTo>
                  <a:pt x="26933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573292" y="3689607"/>
            <a:ext cx="6542027" cy="461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9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Estrategia en relación a </a:t>
            </a:r>
            <a:r>
              <a:rPr lang="en-US" sz="591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estándares de mano de</a:t>
            </a:r>
          </a:p>
          <a:p>
            <a:pPr algn="ctr">
              <a:lnSpc>
                <a:spcPts val="7272"/>
              </a:lnSpc>
            </a:pPr>
            <a:r>
              <a:rPr lang="en-US" sz="591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0194" y="3689607"/>
            <a:ext cx="9452631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Pre pandemia, se utilizaba un </a:t>
            </a:r>
            <a:r>
              <a:rPr lang="en-US" sz="3600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sistema de turneros</a:t>
            </a: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en la actualidad quedó en desuso, debido a que no se mide más por tiempos, sino que por objetivos.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12206" y="334467"/>
            <a:ext cx="10959214" cy="10959214"/>
          </a:xfrm>
          <a:custGeom>
            <a:avLst/>
            <a:gdLst/>
            <a:ahLst/>
            <a:cxnLst/>
            <a:rect l="l" t="t" r="r" b="b"/>
            <a:pathLst>
              <a:path w="10959214" h="10959214">
                <a:moveTo>
                  <a:pt x="0" y="0"/>
                </a:moveTo>
                <a:lnTo>
                  <a:pt x="10959213" y="0"/>
                </a:lnTo>
                <a:lnTo>
                  <a:pt x="10959213" y="10959214"/>
                </a:lnTo>
                <a:lnTo>
                  <a:pt x="0" y="1095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993011" y="8394343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40322" y="6450232"/>
            <a:ext cx="2420404" cy="3627308"/>
          </a:xfrm>
          <a:custGeom>
            <a:avLst/>
            <a:gdLst/>
            <a:ahLst/>
            <a:cxnLst/>
            <a:rect l="l" t="t" r="r" b="b"/>
            <a:pathLst>
              <a:path w="2420404" h="3627308">
                <a:moveTo>
                  <a:pt x="0" y="0"/>
                </a:moveTo>
                <a:lnTo>
                  <a:pt x="2420404" y="0"/>
                </a:lnTo>
                <a:lnTo>
                  <a:pt x="2420404" y="3627308"/>
                </a:lnTo>
                <a:lnTo>
                  <a:pt x="0" y="3627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67287" y="7021874"/>
            <a:ext cx="3597781" cy="3071606"/>
          </a:xfrm>
          <a:custGeom>
            <a:avLst/>
            <a:gdLst/>
            <a:ahLst/>
            <a:cxnLst/>
            <a:rect l="l" t="t" r="r" b="b"/>
            <a:pathLst>
              <a:path w="3597781" h="3071606">
                <a:moveTo>
                  <a:pt x="0" y="0"/>
                </a:moveTo>
                <a:lnTo>
                  <a:pt x="3597781" y="0"/>
                </a:lnTo>
                <a:lnTo>
                  <a:pt x="3597781" y="3071606"/>
                </a:lnTo>
                <a:lnTo>
                  <a:pt x="0" y="3071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75794" y="1109522"/>
            <a:ext cx="10736412" cy="270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6"/>
              </a:lnSpc>
            </a:pPr>
            <a:r>
              <a:rPr lang="en-US" sz="58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Ergonomía, entorno de trabajo y medición del trabajo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7460" y="4102036"/>
            <a:ext cx="11077608" cy="206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8"/>
              </a:lnSpc>
            </a:pPr>
            <a:r>
              <a:rPr lang="en-US" sz="33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Estas 3 variables tienen un impacto significativo en las operaciones y el desempeño de los colaboradores en esta entidad financiera. </a:t>
            </a:r>
          </a:p>
          <a:p>
            <a:pPr algn="ctr">
              <a:lnSpc>
                <a:spcPts val="4058"/>
              </a:lnSpc>
            </a:pPr>
            <a:r>
              <a:rPr lang="en-US" sz="3300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Ejemplo</a:t>
            </a:r>
            <a:r>
              <a:rPr lang="en-US" sz="33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: área de cajero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Gradient Tri Colour Circle"/>
          <p:cNvSpPr/>
          <p:nvPr/>
        </p:nvSpPr>
        <p:spPr>
          <a:xfrm rot="8100000">
            <a:off x="-567224" y="-917352"/>
            <a:ext cx="4709517" cy="4709517"/>
          </a:xfrm>
          <a:custGeom>
            <a:avLst/>
            <a:gdLst/>
            <a:ahLst/>
            <a:cxnLst/>
            <a:rect l="l" t="t" r="r" b="b"/>
            <a:pathLst>
              <a:path w="4709517" h="4709517">
                <a:moveTo>
                  <a:pt x="0" y="0"/>
                </a:moveTo>
                <a:lnTo>
                  <a:pt x="4709517" y="0"/>
                </a:lnTo>
                <a:lnTo>
                  <a:pt x="4709517" y="4709517"/>
                </a:lnTo>
                <a:lnTo>
                  <a:pt x="0" y="4709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474040"/>
            <a:ext cx="18288000" cy="5657850"/>
            <a:chOff x="0" y="0"/>
            <a:chExt cx="6186311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1913890"/>
            </a:xfrm>
            <a:custGeom>
              <a:avLst/>
              <a:gdLst/>
              <a:ahLst/>
              <a:cxnLst/>
              <a:rect l="l" t="t" r="r" b="b"/>
              <a:pathLst>
                <a:path w="6186311" h="1913890">
                  <a:moveTo>
                    <a:pt x="0" y="0"/>
                  </a:moveTo>
                  <a:lnTo>
                    <a:pt x="6186311" y="0"/>
                  </a:lnTo>
                  <a:lnTo>
                    <a:pt x="61863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069865" y="6860715"/>
            <a:ext cx="532601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735689" y="1437406"/>
            <a:ext cx="1514934" cy="1151350"/>
          </a:xfrm>
          <a:custGeom>
            <a:avLst/>
            <a:gdLst/>
            <a:ahLst/>
            <a:cxnLst/>
            <a:rect l="l" t="t" r="r" b="b"/>
            <a:pathLst>
              <a:path w="1514934" h="1151350">
                <a:moveTo>
                  <a:pt x="0" y="0"/>
                </a:moveTo>
                <a:lnTo>
                  <a:pt x="1514934" y="0"/>
                </a:lnTo>
                <a:lnTo>
                  <a:pt x="1514934" y="1151350"/>
                </a:lnTo>
                <a:lnTo>
                  <a:pt x="0" y="115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80979" y="1340288"/>
            <a:ext cx="1561334" cy="1345586"/>
          </a:xfrm>
          <a:custGeom>
            <a:avLst/>
            <a:gdLst/>
            <a:ahLst/>
            <a:cxnLst/>
            <a:rect l="l" t="t" r="r" b="b"/>
            <a:pathLst>
              <a:path w="1561334" h="1345586">
                <a:moveTo>
                  <a:pt x="0" y="0"/>
                </a:moveTo>
                <a:lnTo>
                  <a:pt x="1561334" y="0"/>
                </a:lnTo>
                <a:lnTo>
                  <a:pt x="1561334" y="1345586"/>
                </a:lnTo>
                <a:lnTo>
                  <a:pt x="0" y="1345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75738" y="1089025"/>
            <a:ext cx="1570719" cy="1596849"/>
          </a:xfrm>
          <a:custGeom>
            <a:avLst/>
            <a:gdLst/>
            <a:ahLst/>
            <a:cxnLst/>
            <a:rect l="l" t="t" r="r" b="b"/>
            <a:pathLst>
              <a:path w="1570719" h="1596849">
                <a:moveTo>
                  <a:pt x="0" y="0"/>
                </a:moveTo>
                <a:lnTo>
                  <a:pt x="1570719" y="0"/>
                </a:lnTo>
                <a:lnTo>
                  <a:pt x="1570719" y="1596849"/>
                </a:lnTo>
                <a:lnTo>
                  <a:pt x="0" y="1596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35689" y="4186814"/>
            <a:ext cx="2248632" cy="1419977"/>
          </a:xfrm>
          <a:custGeom>
            <a:avLst/>
            <a:gdLst/>
            <a:ahLst/>
            <a:cxnLst/>
            <a:rect l="l" t="t" r="r" b="b"/>
            <a:pathLst>
              <a:path w="2248632" h="1419977">
                <a:moveTo>
                  <a:pt x="0" y="0"/>
                </a:moveTo>
                <a:lnTo>
                  <a:pt x="2248632" y="0"/>
                </a:lnTo>
                <a:lnTo>
                  <a:pt x="2248632" y="1419977"/>
                </a:lnTo>
                <a:lnTo>
                  <a:pt x="0" y="1419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77813" y="3944816"/>
            <a:ext cx="1697925" cy="1645444"/>
          </a:xfrm>
          <a:custGeom>
            <a:avLst/>
            <a:gdLst/>
            <a:ahLst/>
            <a:cxnLst/>
            <a:rect l="l" t="t" r="r" b="b"/>
            <a:pathLst>
              <a:path w="1697925" h="1645444">
                <a:moveTo>
                  <a:pt x="0" y="0"/>
                </a:moveTo>
                <a:lnTo>
                  <a:pt x="1697925" y="0"/>
                </a:lnTo>
                <a:lnTo>
                  <a:pt x="1697925" y="1645444"/>
                </a:lnTo>
                <a:lnTo>
                  <a:pt x="0" y="1645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606254" y="7579873"/>
            <a:ext cx="2250069" cy="1693177"/>
          </a:xfrm>
          <a:custGeom>
            <a:avLst/>
            <a:gdLst/>
            <a:ahLst/>
            <a:cxnLst/>
            <a:rect l="l" t="t" r="r" b="b"/>
            <a:pathLst>
              <a:path w="2250069" h="1693177">
                <a:moveTo>
                  <a:pt x="0" y="0"/>
                </a:moveTo>
                <a:lnTo>
                  <a:pt x="2250069" y="0"/>
                </a:lnTo>
                <a:lnTo>
                  <a:pt x="2250069" y="1693177"/>
                </a:lnTo>
                <a:lnTo>
                  <a:pt x="0" y="1693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568005" y="7306717"/>
            <a:ext cx="2278451" cy="1950924"/>
          </a:xfrm>
          <a:custGeom>
            <a:avLst/>
            <a:gdLst/>
            <a:ahLst/>
            <a:cxnLst/>
            <a:rect l="l" t="t" r="r" b="b"/>
            <a:pathLst>
              <a:path w="2278451" h="1950924">
                <a:moveTo>
                  <a:pt x="0" y="0"/>
                </a:moveTo>
                <a:lnTo>
                  <a:pt x="2278452" y="0"/>
                </a:lnTo>
                <a:lnTo>
                  <a:pt x="2278452" y="1950924"/>
                </a:lnTo>
                <a:lnTo>
                  <a:pt x="0" y="19509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465923" y="6864091"/>
            <a:ext cx="1496883" cy="1431565"/>
          </a:xfrm>
          <a:custGeom>
            <a:avLst/>
            <a:gdLst/>
            <a:ahLst/>
            <a:cxnLst/>
            <a:rect l="l" t="t" r="r" b="b"/>
            <a:pathLst>
              <a:path w="1496883" h="1431565">
                <a:moveTo>
                  <a:pt x="0" y="0"/>
                </a:moveTo>
                <a:lnTo>
                  <a:pt x="1496883" y="0"/>
                </a:lnTo>
                <a:lnTo>
                  <a:pt x="1496883" y="1431565"/>
                </a:lnTo>
                <a:lnTo>
                  <a:pt x="0" y="14315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69865" y="4136174"/>
            <a:ext cx="552297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81"/>
              </a:lnSpc>
              <a:spcBef>
                <a:spcPct val="0"/>
              </a:spcBef>
            </a:pPr>
            <a:r>
              <a:rPr lang="en-US" sz="6984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Cadena de Suministro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78540" y="1768364"/>
            <a:ext cx="4814616" cy="58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Proveedores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78540" y="4793932"/>
            <a:ext cx="4814616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Servicios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78540" y="7340341"/>
            <a:ext cx="4662216" cy="58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Clientes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4667" y="327781"/>
            <a:ext cx="17993333" cy="7329718"/>
          </a:xfrm>
          <a:custGeom>
            <a:avLst/>
            <a:gdLst/>
            <a:ahLst/>
            <a:cxnLst/>
            <a:rect l="l" t="t" r="r" b="b"/>
            <a:pathLst>
              <a:path w="17993333" h="7329718">
                <a:moveTo>
                  <a:pt x="0" y="0"/>
                </a:moveTo>
                <a:lnTo>
                  <a:pt x="17993333" y="0"/>
                </a:lnTo>
                <a:lnTo>
                  <a:pt x="17993333" y="7329718"/>
                </a:lnTo>
                <a:lnTo>
                  <a:pt x="0" y="7329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95955" y="7063740"/>
            <a:ext cx="10263345" cy="219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580"/>
              </a:lnSpc>
            </a:pPr>
            <a:r>
              <a:rPr lang="en-US" sz="78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Ejemplo 1: Solicitud de préstamo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25179" y="1028700"/>
            <a:ext cx="4437642" cy="1245538"/>
            <a:chOff x="0" y="0"/>
            <a:chExt cx="5916856" cy="166071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916856" cy="1660717"/>
              <a:chOff x="0" y="0"/>
              <a:chExt cx="6909363" cy="19392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909363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1939290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5939718" y="1939290"/>
                    </a:lnTo>
                    <a:cubicBezTo>
                      <a:pt x="6474388" y="1939290"/>
                      <a:pt x="6909363" y="1504315"/>
                      <a:pt x="6909363" y="969645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969645"/>
                    </a:cubicBezTo>
                    <a:cubicBezTo>
                      <a:pt x="6883963" y="1490345"/>
                      <a:pt x="6460418" y="1913890"/>
                      <a:pt x="5939718" y="191389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468614" y="476029"/>
              <a:ext cx="4979627" cy="632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Ejemplo n°2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38277" y="3481958"/>
            <a:ext cx="17011445" cy="9436993"/>
          </a:xfrm>
          <a:custGeom>
            <a:avLst/>
            <a:gdLst/>
            <a:ahLst/>
            <a:cxnLst/>
            <a:rect l="l" t="t" r="r" b="b"/>
            <a:pathLst>
              <a:path w="17011445" h="9436993">
                <a:moveTo>
                  <a:pt x="0" y="0"/>
                </a:moveTo>
                <a:lnTo>
                  <a:pt x="17011446" y="0"/>
                </a:lnTo>
                <a:lnTo>
                  <a:pt x="17011446" y="9436993"/>
                </a:lnTo>
                <a:lnTo>
                  <a:pt x="0" y="9436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45" b="-674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66633" y="3481958"/>
            <a:ext cx="15692667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19"/>
              </a:lnSpc>
              <a:spcBef>
                <a:spcPct val="0"/>
              </a:spcBef>
            </a:pPr>
            <a:r>
              <a:rPr lang="en-US" sz="9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Retiro de tarjetas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Circle Shape Outline"/>
          <p:cNvSpPr/>
          <p:nvPr/>
        </p:nvSpPr>
        <p:spPr>
          <a:xfrm>
            <a:off x="-5143526" y="7597308"/>
            <a:ext cx="8233265" cy="8233265"/>
          </a:xfrm>
          <a:custGeom>
            <a:avLst/>
            <a:gdLst/>
            <a:ahLst/>
            <a:cxnLst/>
            <a:rect l="l" t="t" r="r" b="b"/>
            <a:pathLst>
              <a:path w="8233265" h="8233265">
                <a:moveTo>
                  <a:pt x="0" y="0"/>
                </a:moveTo>
                <a:lnTo>
                  <a:pt x="8233265" y="0"/>
                </a:lnTo>
                <a:lnTo>
                  <a:pt x="8233265" y="8233265"/>
                </a:lnTo>
                <a:lnTo>
                  <a:pt x="0" y="8233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Black Circle Recolorable Outline"/>
          <p:cNvSpPr/>
          <p:nvPr/>
        </p:nvSpPr>
        <p:spPr>
          <a:xfrm>
            <a:off x="15980388" y="1346208"/>
            <a:ext cx="1740378" cy="1769331"/>
          </a:xfrm>
          <a:custGeom>
            <a:avLst/>
            <a:gdLst/>
            <a:ahLst/>
            <a:cxnLst/>
            <a:rect l="l" t="t" r="r" b="b"/>
            <a:pathLst>
              <a:path w="1740378" h="1769331">
                <a:moveTo>
                  <a:pt x="0" y="0"/>
                </a:moveTo>
                <a:lnTo>
                  <a:pt x="1740378" y="0"/>
                </a:lnTo>
                <a:lnTo>
                  <a:pt x="1740378" y="1769331"/>
                </a:lnTo>
                <a:lnTo>
                  <a:pt x="0" y="1769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9836" y="3742602"/>
            <a:ext cx="8026974" cy="4626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382" lvl="1" indent="-331691" algn="ctr">
              <a:lnSpc>
                <a:spcPts val="4608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Sistema de turnos</a:t>
            </a:r>
          </a:p>
          <a:p>
            <a:pPr marL="663382" lvl="1" indent="-331691" algn="ctr">
              <a:lnSpc>
                <a:spcPts val="4608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Redistribución puesto de ingreso</a:t>
            </a:r>
          </a:p>
          <a:p>
            <a:pPr marL="663382" lvl="1" indent="-331691" algn="ctr">
              <a:lnSpc>
                <a:spcPts val="4608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Máquinas contadoras</a:t>
            </a:r>
          </a:p>
          <a:p>
            <a:pPr marL="663382" lvl="1" indent="-331691" algn="ctr">
              <a:lnSpc>
                <a:spcPts val="4608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Plan de desarrollo de liderazgo</a:t>
            </a:r>
          </a:p>
          <a:p>
            <a:pPr marL="663382" lvl="1" indent="-331691" algn="ctr">
              <a:lnSpc>
                <a:spcPts val="4608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Agilizar solución de problemas en APP y TASI</a:t>
            </a:r>
          </a:p>
          <a:p>
            <a:pPr marL="663382" lvl="1" indent="-331691" algn="ctr">
              <a:lnSpc>
                <a:spcPts val="4608"/>
              </a:lnSpc>
              <a:buFont typeface="Arial"/>
              <a:buChar char="•"/>
            </a:pPr>
            <a:r>
              <a:rPr lang="en-US" sz="3072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Nuevo colaborador - 2.91% aumento productividad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05217" y="1936210"/>
            <a:ext cx="1407756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Mejoras y cambios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6492" y="1378754"/>
            <a:ext cx="9914927" cy="9914927"/>
          </a:xfrm>
          <a:custGeom>
            <a:avLst/>
            <a:gdLst/>
            <a:ahLst/>
            <a:cxnLst/>
            <a:rect l="l" t="t" r="r" b="b"/>
            <a:pathLst>
              <a:path w="9914927" h="9914927">
                <a:moveTo>
                  <a:pt x="0" y="0"/>
                </a:moveTo>
                <a:lnTo>
                  <a:pt x="9914927" y="0"/>
                </a:lnTo>
                <a:lnTo>
                  <a:pt x="9914927" y="9914927"/>
                </a:lnTo>
                <a:lnTo>
                  <a:pt x="0" y="9914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87868" y="8394343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6978" y="2875254"/>
            <a:ext cx="2291205" cy="666532"/>
          </a:xfrm>
          <a:custGeom>
            <a:avLst/>
            <a:gdLst/>
            <a:ahLst/>
            <a:cxnLst/>
            <a:rect l="l" t="t" r="r" b="b"/>
            <a:pathLst>
              <a:path w="2291205" h="666532">
                <a:moveTo>
                  <a:pt x="0" y="0"/>
                </a:moveTo>
                <a:lnTo>
                  <a:pt x="2291205" y="0"/>
                </a:lnTo>
                <a:lnTo>
                  <a:pt x="2291205" y="666532"/>
                </a:lnTo>
                <a:lnTo>
                  <a:pt x="0" y="6665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75794" y="569146"/>
            <a:ext cx="10736412" cy="213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Banco Galicia sucursal Concordia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89250" y="2875254"/>
            <a:ext cx="2113424" cy="2172567"/>
            <a:chOff x="0" y="0"/>
            <a:chExt cx="646353" cy="6644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6353" cy="664440"/>
            </a:xfrm>
            <a:custGeom>
              <a:avLst/>
              <a:gdLst/>
              <a:ahLst/>
              <a:cxnLst/>
              <a:rect l="l" t="t" r="r" b="b"/>
              <a:pathLst>
                <a:path w="646353" h="664440">
                  <a:moveTo>
                    <a:pt x="109896" y="0"/>
                  </a:moveTo>
                  <a:lnTo>
                    <a:pt x="536457" y="0"/>
                  </a:lnTo>
                  <a:cubicBezTo>
                    <a:pt x="565603" y="0"/>
                    <a:pt x="593555" y="11578"/>
                    <a:pt x="614165" y="32188"/>
                  </a:cubicBezTo>
                  <a:cubicBezTo>
                    <a:pt x="634775" y="52797"/>
                    <a:pt x="646353" y="80750"/>
                    <a:pt x="646353" y="109896"/>
                  </a:cubicBezTo>
                  <a:lnTo>
                    <a:pt x="646353" y="554544"/>
                  </a:lnTo>
                  <a:cubicBezTo>
                    <a:pt x="646353" y="583690"/>
                    <a:pt x="634775" y="611643"/>
                    <a:pt x="614165" y="632253"/>
                  </a:cubicBezTo>
                  <a:cubicBezTo>
                    <a:pt x="593555" y="652862"/>
                    <a:pt x="565603" y="664440"/>
                    <a:pt x="536457" y="664440"/>
                  </a:cubicBezTo>
                  <a:lnTo>
                    <a:pt x="109896" y="664440"/>
                  </a:lnTo>
                  <a:cubicBezTo>
                    <a:pt x="80750" y="664440"/>
                    <a:pt x="52797" y="652862"/>
                    <a:pt x="32188" y="632253"/>
                  </a:cubicBezTo>
                  <a:cubicBezTo>
                    <a:pt x="11578" y="611643"/>
                    <a:pt x="0" y="583690"/>
                    <a:pt x="0" y="554544"/>
                  </a:cubicBezTo>
                  <a:lnTo>
                    <a:pt x="0" y="109896"/>
                  </a:lnTo>
                  <a:cubicBezTo>
                    <a:pt x="0" y="80750"/>
                    <a:pt x="11578" y="52797"/>
                    <a:pt x="32188" y="32188"/>
                  </a:cubicBezTo>
                  <a:cubicBezTo>
                    <a:pt x="52797" y="11578"/>
                    <a:pt x="80750" y="0"/>
                    <a:pt x="109896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646353" cy="59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15119" y="2875254"/>
            <a:ext cx="1654232" cy="1759324"/>
            <a:chOff x="0" y="0"/>
            <a:chExt cx="505917" cy="5380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917" cy="538058"/>
            </a:xfrm>
            <a:custGeom>
              <a:avLst/>
              <a:gdLst/>
              <a:ahLst/>
              <a:cxnLst/>
              <a:rect l="l" t="t" r="r" b="b"/>
              <a:pathLst>
                <a:path w="505917" h="538058">
                  <a:moveTo>
                    <a:pt x="140402" y="0"/>
                  </a:moveTo>
                  <a:lnTo>
                    <a:pt x="365515" y="0"/>
                  </a:lnTo>
                  <a:cubicBezTo>
                    <a:pt x="402752" y="0"/>
                    <a:pt x="438464" y="14792"/>
                    <a:pt x="464794" y="41123"/>
                  </a:cubicBezTo>
                  <a:cubicBezTo>
                    <a:pt x="491125" y="67453"/>
                    <a:pt x="505917" y="103165"/>
                    <a:pt x="505917" y="140402"/>
                  </a:cubicBezTo>
                  <a:lnTo>
                    <a:pt x="505917" y="397655"/>
                  </a:lnTo>
                  <a:cubicBezTo>
                    <a:pt x="505917" y="434892"/>
                    <a:pt x="491125" y="470604"/>
                    <a:pt x="464794" y="496935"/>
                  </a:cubicBezTo>
                  <a:cubicBezTo>
                    <a:pt x="438464" y="523265"/>
                    <a:pt x="402752" y="538058"/>
                    <a:pt x="365515" y="538058"/>
                  </a:cubicBezTo>
                  <a:lnTo>
                    <a:pt x="140402" y="538058"/>
                  </a:lnTo>
                  <a:cubicBezTo>
                    <a:pt x="62860" y="538058"/>
                    <a:pt x="0" y="475197"/>
                    <a:pt x="0" y="397655"/>
                  </a:cubicBezTo>
                  <a:lnTo>
                    <a:pt x="0" y="140402"/>
                  </a:lnTo>
                  <a:cubicBezTo>
                    <a:pt x="0" y="103165"/>
                    <a:pt x="14792" y="67453"/>
                    <a:pt x="41123" y="41123"/>
                  </a:cubicBezTo>
                  <a:cubicBezTo>
                    <a:pt x="67453" y="14792"/>
                    <a:pt x="103165" y="0"/>
                    <a:pt x="140402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66675"/>
              <a:ext cx="505917" cy="47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23955" y="2875254"/>
            <a:ext cx="1654232" cy="1759324"/>
            <a:chOff x="0" y="0"/>
            <a:chExt cx="505917" cy="5380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5917" cy="538058"/>
            </a:xfrm>
            <a:custGeom>
              <a:avLst/>
              <a:gdLst/>
              <a:ahLst/>
              <a:cxnLst/>
              <a:rect l="l" t="t" r="r" b="b"/>
              <a:pathLst>
                <a:path w="505917" h="538058">
                  <a:moveTo>
                    <a:pt x="140402" y="0"/>
                  </a:moveTo>
                  <a:lnTo>
                    <a:pt x="365515" y="0"/>
                  </a:lnTo>
                  <a:cubicBezTo>
                    <a:pt x="402752" y="0"/>
                    <a:pt x="438464" y="14792"/>
                    <a:pt x="464794" y="41123"/>
                  </a:cubicBezTo>
                  <a:cubicBezTo>
                    <a:pt x="491125" y="67453"/>
                    <a:pt x="505917" y="103165"/>
                    <a:pt x="505917" y="140402"/>
                  </a:cubicBezTo>
                  <a:lnTo>
                    <a:pt x="505917" y="397655"/>
                  </a:lnTo>
                  <a:cubicBezTo>
                    <a:pt x="505917" y="434892"/>
                    <a:pt x="491125" y="470604"/>
                    <a:pt x="464794" y="496935"/>
                  </a:cubicBezTo>
                  <a:cubicBezTo>
                    <a:pt x="438464" y="523265"/>
                    <a:pt x="402752" y="538058"/>
                    <a:pt x="365515" y="538058"/>
                  </a:cubicBezTo>
                  <a:lnTo>
                    <a:pt x="140402" y="538058"/>
                  </a:lnTo>
                  <a:cubicBezTo>
                    <a:pt x="62860" y="538058"/>
                    <a:pt x="0" y="475197"/>
                    <a:pt x="0" y="397655"/>
                  </a:cubicBezTo>
                  <a:lnTo>
                    <a:pt x="0" y="140402"/>
                  </a:lnTo>
                  <a:cubicBezTo>
                    <a:pt x="0" y="103165"/>
                    <a:pt x="14792" y="67453"/>
                    <a:pt x="41123" y="41123"/>
                  </a:cubicBezTo>
                  <a:cubicBezTo>
                    <a:pt x="67453" y="14792"/>
                    <a:pt x="103165" y="0"/>
                    <a:pt x="140402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66675"/>
              <a:ext cx="505917" cy="47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732791" y="2875254"/>
            <a:ext cx="1654232" cy="1759324"/>
            <a:chOff x="0" y="0"/>
            <a:chExt cx="505917" cy="5380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5917" cy="538058"/>
            </a:xfrm>
            <a:custGeom>
              <a:avLst/>
              <a:gdLst/>
              <a:ahLst/>
              <a:cxnLst/>
              <a:rect l="l" t="t" r="r" b="b"/>
              <a:pathLst>
                <a:path w="505917" h="538058">
                  <a:moveTo>
                    <a:pt x="140402" y="0"/>
                  </a:moveTo>
                  <a:lnTo>
                    <a:pt x="365515" y="0"/>
                  </a:lnTo>
                  <a:cubicBezTo>
                    <a:pt x="402752" y="0"/>
                    <a:pt x="438464" y="14792"/>
                    <a:pt x="464794" y="41123"/>
                  </a:cubicBezTo>
                  <a:cubicBezTo>
                    <a:pt x="491125" y="67453"/>
                    <a:pt x="505917" y="103165"/>
                    <a:pt x="505917" y="140402"/>
                  </a:cubicBezTo>
                  <a:lnTo>
                    <a:pt x="505917" y="397655"/>
                  </a:lnTo>
                  <a:cubicBezTo>
                    <a:pt x="505917" y="434892"/>
                    <a:pt x="491125" y="470604"/>
                    <a:pt x="464794" y="496935"/>
                  </a:cubicBezTo>
                  <a:cubicBezTo>
                    <a:pt x="438464" y="523265"/>
                    <a:pt x="402752" y="538058"/>
                    <a:pt x="365515" y="538058"/>
                  </a:cubicBezTo>
                  <a:lnTo>
                    <a:pt x="140402" y="538058"/>
                  </a:lnTo>
                  <a:cubicBezTo>
                    <a:pt x="62860" y="538058"/>
                    <a:pt x="0" y="475197"/>
                    <a:pt x="0" y="397655"/>
                  </a:cubicBezTo>
                  <a:lnTo>
                    <a:pt x="0" y="140402"/>
                  </a:lnTo>
                  <a:cubicBezTo>
                    <a:pt x="0" y="103165"/>
                    <a:pt x="14792" y="67453"/>
                    <a:pt x="41123" y="41123"/>
                  </a:cubicBezTo>
                  <a:cubicBezTo>
                    <a:pt x="67453" y="14792"/>
                    <a:pt x="103165" y="0"/>
                    <a:pt x="140402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66675"/>
              <a:ext cx="505917" cy="47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44518" y="2875254"/>
            <a:ext cx="1654232" cy="1759324"/>
            <a:chOff x="0" y="0"/>
            <a:chExt cx="505917" cy="5380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5917" cy="538058"/>
            </a:xfrm>
            <a:custGeom>
              <a:avLst/>
              <a:gdLst/>
              <a:ahLst/>
              <a:cxnLst/>
              <a:rect l="l" t="t" r="r" b="b"/>
              <a:pathLst>
                <a:path w="505917" h="538058">
                  <a:moveTo>
                    <a:pt x="140402" y="0"/>
                  </a:moveTo>
                  <a:lnTo>
                    <a:pt x="365515" y="0"/>
                  </a:lnTo>
                  <a:cubicBezTo>
                    <a:pt x="402752" y="0"/>
                    <a:pt x="438464" y="14792"/>
                    <a:pt x="464794" y="41123"/>
                  </a:cubicBezTo>
                  <a:cubicBezTo>
                    <a:pt x="491125" y="67453"/>
                    <a:pt x="505917" y="103165"/>
                    <a:pt x="505917" y="140402"/>
                  </a:cubicBezTo>
                  <a:lnTo>
                    <a:pt x="505917" y="397655"/>
                  </a:lnTo>
                  <a:cubicBezTo>
                    <a:pt x="505917" y="434892"/>
                    <a:pt x="491125" y="470604"/>
                    <a:pt x="464794" y="496935"/>
                  </a:cubicBezTo>
                  <a:cubicBezTo>
                    <a:pt x="438464" y="523265"/>
                    <a:pt x="402752" y="538058"/>
                    <a:pt x="365515" y="538058"/>
                  </a:cubicBezTo>
                  <a:lnTo>
                    <a:pt x="140402" y="538058"/>
                  </a:lnTo>
                  <a:cubicBezTo>
                    <a:pt x="62860" y="538058"/>
                    <a:pt x="0" y="475197"/>
                    <a:pt x="0" y="397655"/>
                  </a:cubicBezTo>
                  <a:lnTo>
                    <a:pt x="0" y="140402"/>
                  </a:lnTo>
                  <a:cubicBezTo>
                    <a:pt x="0" y="103165"/>
                    <a:pt x="14792" y="67453"/>
                    <a:pt x="41123" y="41123"/>
                  </a:cubicBezTo>
                  <a:cubicBezTo>
                    <a:pt x="67453" y="14792"/>
                    <a:pt x="103165" y="0"/>
                    <a:pt x="140402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FF5757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66675"/>
              <a:ext cx="505917" cy="47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806283" y="8233195"/>
            <a:ext cx="1654232" cy="1759324"/>
            <a:chOff x="0" y="0"/>
            <a:chExt cx="505917" cy="5380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5917" cy="538058"/>
            </a:xfrm>
            <a:custGeom>
              <a:avLst/>
              <a:gdLst/>
              <a:ahLst/>
              <a:cxnLst/>
              <a:rect l="l" t="t" r="r" b="b"/>
              <a:pathLst>
                <a:path w="505917" h="538058">
                  <a:moveTo>
                    <a:pt x="140402" y="0"/>
                  </a:moveTo>
                  <a:lnTo>
                    <a:pt x="365515" y="0"/>
                  </a:lnTo>
                  <a:cubicBezTo>
                    <a:pt x="402752" y="0"/>
                    <a:pt x="438464" y="14792"/>
                    <a:pt x="464794" y="41123"/>
                  </a:cubicBezTo>
                  <a:cubicBezTo>
                    <a:pt x="491125" y="67453"/>
                    <a:pt x="505917" y="103165"/>
                    <a:pt x="505917" y="140402"/>
                  </a:cubicBezTo>
                  <a:lnTo>
                    <a:pt x="505917" y="397655"/>
                  </a:lnTo>
                  <a:cubicBezTo>
                    <a:pt x="505917" y="434892"/>
                    <a:pt x="491125" y="470604"/>
                    <a:pt x="464794" y="496935"/>
                  </a:cubicBezTo>
                  <a:cubicBezTo>
                    <a:pt x="438464" y="523265"/>
                    <a:pt x="402752" y="538058"/>
                    <a:pt x="365515" y="538058"/>
                  </a:cubicBezTo>
                  <a:lnTo>
                    <a:pt x="140402" y="538058"/>
                  </a:lnTo>
                  <a:cubicBezTo>
                    <a:pt x="62860" y="538058"/>
                    <a:pt x="0" y="475197"/>
                    <a:pt x="0" y="397655"/>
                  </a:cubicBezTo>
                  <a:lnTo>
                    <a:pt x="0" y="140402"/>
                  </a:lnTo>
                  <a:cubicBezTo>
                    <a:pt x="0" y="103165"/>
                    <a:pt x="14792" y="67453"/>
                    <a:pt x="41123" y="41123"/>
                  </a:cubicBezTo>
                  <a:cubicBezTo>
                    <a:pt x="67453" y="14792"/>
                    <a:pt x="103165" y="0"/>
                    <a:pt x="140402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00C2CB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66675"/>
              <a:ext cx="505917" cy="47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83017" y="8268350"/>
            <a:ext cx="1654232" cy="1759324"/>
            <a:chOff x="0" y="0"/>
            <a:chExt cx="505917" cy="53805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5917" cy="538058"/>
            </a:xfrm>
            <a:custGeom>
              <a:avLst/>
              <a:gdLst/>
              <a:ahLst/>
              <a:cxnLst/>
              <a:rect l="l" t="t" r="r" b="b"/>
              <a:pathLst>
                <a:path w="505917" h="538058">
                  <a:moveTo>
                    <a:pt x="140402" y="0"/>
                  </a:moveTo>
                  <a:lnTo>
                    <a:pt x="365515" y="0"/>
                  </a:lnTo>
                  <a:cubicBezTo>
                    <a:pt x="402752" y="0"/>
                    <a:pt x="438464" y="14792"/>
                    <a:pt x="464794" y="41123"/>
                  </a:cubicBezTo>
                  <a:cubicBezTo>
                    <a:pt x="491125" y="67453"/>
                    <a:pt x="505917" y="103165"/>
                    <a:pt x="505917" y="140402"/>
                  </a:cubicBezTo>
                  <a:lnTo>
                    <a:pt x="505917" y="397655"/>
                  </a:lnTo>
                  <a:cubicBezTo>
                    <a:pt x="505917" y="434892"/>
                    <a:pt x="491125" y="470604"/>
                    <a:pt x="464794" y="496935"/>
                  </a:cubicBezTo>
                  <a:cubicBezTo>
                    <a:pt x="438464" y="523265"/>
                    <a:pt x="402752" y="538058"/>
                    <a:pt x="365515" y="538058"/>
                  </a:cubicBezTo>
                  <a:lnTo>
                    <a:pt x="140402" y="538058"/>
                  </a:lnTo>
                  <a:cubicBezTo>
                    <a:pt x="62860" y="538058"/>
                    <a:pt x="0" y="475197"/>
                    <a:pt x="0" y="397655"/>
                  </a:cubicBezTo>
                  <a:lnTo>
                    <a:pt x="0" y="140402"/>
                  </a:lnTo>
                  <a:cubicBezTo>
                    <a:pt x="0" y="103165"/>
                    <a:pt x="14792" y="67453"/>
                    <a:pt x="41123" y="41123"/>
                  </a:cubicBezTo>
                  <a:cubicBezTo>
                    <a:pt x="67453" y="14792"/>
                    <a:pt x="103165" y="0"/>
                    <a:pt x="140402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E42D9F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66675"/>
              <a:ext cx="505917" cy="47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423955" y="8233195"/>
            <a:ext cx="1654232" cy="1759324"/>
            <a:chOff x="0" y="0"/>
            <a:chExt cx="505917" cy="53805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05917" cy="538058"/>
            </a:xfrm>
            <a:custGeom>
              <a:avLst/>
              <a:gdLst/>
              <a:ahLst/>
              <a:cxnLst/>
              <a:rect l="l" t="t" r="r" b="b"/>
              <a:pathLst>
                <a:path w="505917" h="538058">
                  <a:moveTo>
                    <a:pt x="140402" y="0"/>
                  </a:moveTo>
                  <a:lnTo>
                    <a:pt x="365515" y="0"/>
                  </a:lnTo>
                  <a:cubicBezTo>
                    <a:pt x="402752" y="0"/>
                    <a:pt x="438464" y="14792"/>
                    <a:pt x="464794" y="41123"/>
                  </a:cubicBezTo>
                  <a:cubicBezTo>
                    <a:pt x="491125" y="67453"/>
                    <a:pt x="505917" y="103165"/>
                    <a:pt x="505917" y="140402"/>
                  </a:cubicBezTo>
                  <a:lnTo>
                    <a:pt x="505917" y="397655"/>
                  </a:lnTo>
                  <a:cubicBezTo>
                    <a:pt x="505917" y="434892"/>
                    <a:pt x="491125" y="470604"/>
                    <a:pt x="464794" y="496935"/>
                  </a:cubicBezTo>
                  <a:cubicBezTo>
                    <a:pt x="438464" y="523265"/>
                    <a:pt x="402752" y="538058"/>
                    <a:pt x="365515" y="538058"/>
                  </a:cubicBezTo>
                  <a:lnTo>
                    <a:pt x="140402" y="538058"/>
                  </a:lnTo>
                  <a:cubicBezTo>
                    <a:pt x="62860" y="538058"/>
                    <a:pt x="0" y="475197"/>
                    <a:pt x="0" y="397655"/>
                  </a:cubicBezTo>
                  <a:lnTo>
                    <a:pt x="0" y="140402"/>
                  </a:lnTo>
                  <a:cubicBezTo>
                    <a:pt x="0" y="103165"/>
                    <a:pt x="14792" y="67453"/>
                    <a:pt x="41123" y="41123"/>
                  </a:cubicBezTo>
                  <a:cubicBezTo>
                    <a:pt x="67453" y="14792"/>
                    <a:pt x="103165" y="0"/>
                    <a:pt x="140402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FFBD59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66675"/>
              <a:ext cx="505917" cy="47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732791" y="8233195"/>
            <a:ext cx="1654232" cy="1759324"/>
            <a:chOff x="0" y="0"/>
            <a:chExt cx="505917" cy="53805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5917" cy="538058"/>
            </a:xfrm>
            <a:custGeom>
              <a:avLst/>
              <a:gdLst/>
              <a:ahLst/>
              <a:cxnLst/>
              <a:rect l="l" t="t" r="r" b="b"/>
              <a:pathLst>
                <a:path w="505917" h="538058">
                  <a:moveTo>
                    <a:pt x="140402" y="0"/>
                  </a:moveTo>
                  <a:lnTo>
                    <a:pt x="365515" y="0"/>
                  </a:lnTo>
                  <a:cubicBezTo>
                    <a:pt x="402752" y="0"/>
                    <a:pt x="438464" y="14792"/>
                    <a:pt x="464794" y="41123"/>
                  </a:cubicBezTo>
                  <a:cubicBezTo>
                    <a:pt x="491125" y="67453"/>
                    <a:pt x="505917" y="103165"/>
                    <a:pt x="505917" y="140402"/>
                  </a:cubicBezTo>
                  <a:lnTo>
                    <a:pt x="505917" y="397655"/>
                  </a:lnTo>
                  <a:cubicBezTo>
                    <a:pt x="505917" y="434892"/>
                    <a:pt x="491125" y="470604"/>
                    <a:pt x="464794" y="496935"/>
                  </a:cubicBezTo>
                  <a:cubicBezTo>
                    <a:pt x="438464" y="523265"/>
                    <a:pt x="402752" y="538058"/>
                    <a:pt x="365515" y="538058"/>
                  </a:cubicBezTo>
                  <a:lnTo>
                    <a:pt x="140402" y="538058"/>
                  </a:lnTo>
                  <a:cubicBezTo>
                    <a:pt x="62860" y="538058"/>
                    <a:pt x="0" y="475197"/>
                    <a:pt x="0" y="397655"/>
                  </a:cubicBezTo>
                  <a:lnTo>
                    <a:pt x="0" y="140402"/>
                  </a:lnTo>
                  <a:cubicBezTo>
                    <a:pt x="0" y="103165"/>
                    <a:pt x="14792" y="67453"/>
                    <a:pt x="41123" y="41123"/>
                  </a:cubicBezTo>
                  <a:cubicBezTo>
                    <a:pt x="67453" y="14792"/>
                    <a:pt x="103165" y="0"/>
                    <a:pt x="140402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D48CF8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66675"/>
              <a:ext cx="505917" cy="47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044518" y="8233195"/>
            <a:ext cx="1654232" cy="1759324"/>
            <a:chOff x="0" y="0"/>
            <a:chExt cx="505917" cy="53805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5917" cy="538058"/>
            </a:xfrm>
            <a:custGeom>
              <a:avLst/>
              <a:gdLst/>
              <a:ahLst/>
              <a:cxnLst/>
              <a:rect l="l" t="t" r="r" b="b"/>
              <a:pathLst>
                <a:path w="505917" h="538058">
                  <a:moveTo>
                    <a:pt x="140402" y="0"/>
                  </a:moveTo>
                  <a:lnTo>
                    <a:pt x="365515" y="0"/>
                  </a:lnTo>
                  <a:cubicBezTo>
                    <a:pt x="402752" y="0"/>
                    <a:pt x="438464" y="14792"/>
                    <a:pt x="464794" y="41123"/>
                  </a:cubicBezTo>
                  <a:cubicBezTo>
                    <a:pt x="491125" y="67453"/>
                    <a:pt x="505917" y="103165"/>
                    <a:pt x="505917" y="140402"/>
                  </a:cubicBezTo>
                  <a:lnTo>
                    <a:pt x="505917" y="397655"/>
                  </a:lnTo>
                  <a:cubicBezTo>
                    <a:pt x="505917" y="434892"/>
                    <a:pt x="491125" y="470604"/>
                    <a:pt x="464794" y="496935"/>
                  </a:cubicBezTo>
                  <a:cubicBezTo>
                    <a:pt x="438464" y="523265"/>
                    <a:pt x="402752" y="538058"/>
                    <a:pt x="365515" y="538058"/>
                  </a:cubicBezTo>
                  <a:lnTo>
                    <a:pt x="140402" y="538058"/>
                  </a:lnTo>
                  <a:cubicBezTo>
                    <a:pt x="62860" y="538058"/>
                    <a:pt x="0" y="475197"/>
                    <a:pt x="0" y="397655"/>
                  </a:cubicBezTo>
                  <a:lnTo>
                    <a:pt x="0" y="140402"/>
                  </a:lnTo>
                  <a:cubicBezTo>
                    <a:pt x="0" y="103165"/>
                    <a:pt x="14792" y="67453"/>
                    <a:pt x="41123" y="41123"/>
                  </a:cubicBezTo>
                  <a:cubicBezTo>
                    <a:pt x="67453" y="14792"/>
                    <a:pt x="103165" y="0"/>
                    <a:pt x="140402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3367AD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66675"/>
              <a:ext cx="505917" cy="47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sp>
        <p:nvSpPr>
          <p:cNvPr id="38" name="AutoShape 38"/>
          <p:cNvSpPr/>
          <p:nvPr/>
        </p:nvSpPr>
        <p:spPr>
          <a:xfrm>
            <a:off x="6910133" y="5024262"/>
            <a:ext cx="0" cy="423823"/>
          </a:xfrm>
          <a:prstGeom prst="line">
            <a:avLst/>
          </a:prstGeom>
          <a:ln w="19050" cap="flat">
            <a:solidFill>
              <a:srgbClr val="63686B"/>
            </a:solidFill>
            <a:prstDash val="sysDash"/>
            <a:headEnd type="triangle" w="lg" len="med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flipV="1">
            <a:off x="11504734" y="7383126"/>
            <a:ext cx="0" cy="423823"/>
          </a:xfrm>
          <a:prstGeom prst="line">
            <a:avLst/>
          </a:prstGeom>
          <a:ln w="19050" cap="flat">
            <a:solidFill>
              <a:srgbClr val="63686B"/>
            </a:solidFill>
            <a:prstDash val="sysDash"/>
            <a:headEnd type="triangle" w="lg" len="med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9207434" y="5024262"/>
            <a:ext cx="0" cy="423823"/>
          </a:xfrm>
          <a:prstGeom prst="line">
            <a:avLst/>
          </a:prstGeom>
          <a:ln w="19050" cap="flat">
            <a:solidFill>
              <a:srgbClr val="63686B"/>
            </a:solidFill>
            <a:prstDash val="sysDash"/>
            <a:headEnd type="triangle" w="lg" len="med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V="1">
            <a:off x="9207434" y="7383126"/>
            <a:ext cx="0" cy="423823"/>
          </a:xfrm>
          <a:prstGeom prst="line">
            <a:avLst/>
          </a:prstGeom>
          <a:ln w="19050" cap="flat">
            <a:solidFill>
              <a:srgbClr val="63686B"/>
            </a:solidFill>
            <a:prstDash val="sysDash"/>
            <a:headEnd type="triangle" w="lg" len="med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1504734" y="5024262"/>
            <a:ext cx="0" cy="423823"/>
          </a:xfrm>
          <a:prstGeom prst="line">
            <a:avLst/>
          </a:prstGeom>
          <a:ln w="19050" cap="flat">
            <a:solidFill>
              <a:srgbClr val="63686B"/>
            </a:solidFill>
            <a:prstDash val="sysDash"/>
            <a:headEnd type="triangle" w="lg" len="med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flipV="1">
            <a:off x="6910133" y="7383126"/>
            <a:ext cx="0" cy="423823"/>
          </a:xfrm>
          <a:prstGeom prst="line">
            <a:avLst/>
          </a:prstGeom>
          <a:ln w="19050" cap="flat">
            <a:solidFill>
              <a:srgbClr val="63686B"/>
            </a:solidFill>
            <a:prstDash val="sysDash"/>
            <a:headEnd type="triangle" w="lg" len="med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13802035" y="5024262"/>
            <a:ext cx="3880" cy="2766613"/>
          </a:xfrm>
          <a:prstGeom prst="line">
            <a:avLst/>
          </a:prstGeom>
          <a:ln w="19050" cap="flat">
            <a:solidFill>
              <a:srgbClr val="63686B"/>
            </a:solidFill>
            <a:prstDash val="sysDash"/>
            <a:headEnd type="triangle" w="lg" len="med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 flipH="1">
            <a:off x="4629334" y="5047820"/>
            <a:ext cx="16628" cy="2686693"/>
          </a:xfrm>
          <a:prstGeom prst="line">
            <a:avLst/>
          </a:prstGeom>
          <a:ln w="19050" cap="flat">
            <a:solidFill>
              <a:srgbClr val="63686B"/>
            </a:solidFill>
            <a:prstDash val="sysDash"/>
            <a:headEnd type="triangle" w="lg" len="med"/>
            <a:tailEnd type="triangle" w="lg" len="med"/>
          </a:ln>
        </p:spPr>
      </p:sp>
      <p:sp>
        <p:nvSpPr>
          <p:cNvPr id="46" name="TextBox 46"/>
          <p:cNvSpPr txBox="1"/>
          <p:nvPr/>
        </p:nvSpPr>
        <p:spPr>
          <a:xfrm>
            <a:off x="3989384" y="3027814"/>
            <a:ext cx="1288030" cy="4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1"/>
              </a:lnSpc>
              <a:spcBef>
                <a:spcPct val="0"/>
              </a:spcBef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madereras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779566" y="3537962"/>
            <a:ext cx="1664932" cy="145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15"/>
              </a:lnSpc>
            </a:pPr>
            <a:r>
              <a:rPr lang="en-US" sz="1011" b="1" spc="1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EGGER S.A.U. (ExMasisa SA), Aserradero Crafi, Aserradero San Carlos, Aserradero Granton, Máquinas y Servicios del Litoral S.A, Impregnadora Abdala, Soc. Impregnadora del este SRL, Forlog S.R.L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298219" y="3027814"/>
            <a:ext cx="1288030" cy="4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alimenticias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241355" y="3541497"/>
            <a:ext cx="1401759" cy="84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8"/>
              </a:lnSpc>
            </a:pPr>
            <a:r>
              <a:rPr lang="en-US" sz="1075" b="1" spc="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ConcorFood S.A, Frigorífico Passarello, Helar SAS, Feeder SRL, Zumo Natural S.A.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607055" y="3027814"/>
            <a:ext cx="1288030" cy="4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1"/>
              </a:lnSpc>
              <a:spcBef>
                <a:spcPct val="0"/>
              </a:spcBef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electrónicas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550191" y="3547487"/>
            <a:ext cx="1401759" cy="50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8"/>
              </a:lnSpc>
            </a:pPr>
            <a:r>
              <a:rPr lang="en-US" sz="1075" b="1" spc="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Computec S.R.L, Guerrero Electricidad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859027" y="3027814"/>
            <a:ext cx="1344895" cy="4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1"/>
              </a:lnSpc>
              <a:spcBef>
                <a:spcPct val="0"/>
              </a:spcBef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autopartistas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859027" y="3593314"/>
            <a:ext cx="1401759" cy="50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8"/>
              </a:lnSpc>
            </a:pPr>
            <a:r>
              <a:rPr lang="en-US" sz="1075" b="1" spc="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Metalúrgica y Fábrica de carrocería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27619" y="3027814"/>
            <a:ext cx="1288030" cy="4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1"/>
              </a:lnSpc>
              <a:spcBef>
                <a:spcPct val="0"/>
              </a:spcBef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químicas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170755" y="3623664"/>
            <a:ext cx="1401759" cy="33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8"/>
              </a:lnSpc>
            </a:pPr>
            <a:r>
              <a:rPr lang="en-US" sz="1075" b="1" spc="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Resinas Concordia S.A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529790" y="6004301"/>
            <a:ext cx="5179295" cy="118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7"/>
              </a:lnSpc>
            </a:pPr>
            <a:r>
              <a:rPr lang="en-US" sz="339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Actividad Productiva Concordia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976000" y="8555781"/>
            <a:ext cx="1288030" cy="4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1"/>
              </a:lnSpc>
              <a:spcBef>
                <a:spcPct val="0"/>
              </a:spcBef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construcción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932519" y="8982455"/>
            <a:ext cx="1401759" cy="84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8"/>
              </a:lnSpc>
            </a:pPr>
            <a:r>
              <a:rPr lang="en-US" sz="1075" b="1" spc="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Vecchio SRL, Precon SRL (Premoldeados Concordia), Prelit SA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241355" y="8586541"/>
            <a:ext cx="1344895" cy="4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1"/>
              </a:lnSpc>
              <a:spcBef>
                <a:spcPct val="0"/>
              </a:spcBef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Bio Combustibles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178237" y="9180097"/>
            <a:ext cx="1401759" cy="16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8"/>
              </a:lnSpc>
            </a:pPr>
            <a:r>
              <a:rPr lang="en-US" sz="1075" b="1" spc="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Lare S.A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602704" y="8591155"/>
            <a:ext cx="1288030" cy="4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1"/>
              </a:lnSpc>
              <a:spcBef>
                <a:spcPct val="0"/>
              </a:spcBef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de servicio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558186" y="9160025"/>
            <a:ext cx="1401759" cy="16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8"/>
              </a:lnSpc>
            </a:pPr>
            <a:r>
              <a:rPr lang="en-US" sz="1075" b="1" spc="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Prosegur S.A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795128" y="8555781"/>
            <a:ext cx="1559709" cy="4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1"/>
              </a:lnSpc>
              <a:spcBef>
                <a:spcPct val="0"/>
              </a:spcBef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metalmecánicas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0874103" y="9067814"/>
            <a:ext cx="1401759" cy="50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8"/>
              </a:lnSpc>
            </a:pPr>
            <a:r>
              <a:rPr lang="en-US" sz="1075" b="1" spc="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Metalúrgica Pizzini, Panstrade S.A (Ex Fercher S.A)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227619" y="8555781"/>
            <a:ext cx="1344895" cy="4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1"/>
              </a:lnSpc>
              <a:spcBef>
                <a:spcPct val="0"/>
              </a:spcBef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agroquímicos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136799" y="9180097"/>
            <a:ext cx="1401759" cy="16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8"/>
              </a:lnSpc>
            </a:pPr>
            <a:r>
              <a:rPr lang="en-US" sz="1075" b="1" spc="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Vertisoles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4875558" y="5554224"/>
            <a:ext cx="1654232" cy="1759324"/>
            <a:chOff x="0" y="0"/>
            <a:chExt cx="505917" cy="538058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505917" cy="538058"/>
            </a:xfrm>
            <a:custGeom>
              <a:avLst/>
              <a:gdLst/>
              <a:ahLst/>
              <a:cxnLst/>
              <a:rect l="l" t="t" r="r" b="b"/>
              <a:pathLst>
                <a:path w="505917" h="538058">
                  <a:moveTo>
                    <a:pt x="140402" y="0"/>
                  </a:moveTo>
                  <a:lnTo>
                    <a:pt x="365515" y="0"/>
                  </a:lnTo>
                  <a:cubicBezTo>
                    <a:pt x="402752" y="0"/>
                    <a:pt x="438464" y="14792"/>
                    <a:pt x="464794" y="41123"/>
                  </a:cubicBezTo>
                  <a:cubicBezTo>
                    <a:pt x="491125" y="67453"/>
                    <a:pt x="505917" y="103165"/>
                    <a:pt x="505917" y="140402"/>
                  </a:cubicBezTo>
                  <a:lnTo>
                    <a:pt x="505917" y="397655"/>
                  </a:lnTo>
                  <a:cubicBezTo>
                    <a:pt x="505917" y="434892"/>
                    <a:pt x="491125" y="470604"/>
                    <a:pt x="464794" y="496935"/>
                  </a:cubicBezTo>
                  <a:cubicBezTo>
                    <a:pt x="438464" y="523265"/>
                    <a:pt x="402752" y="538058"/>
                    <a:pt x="365515" y="538058"/>
                  </a:cubicBezTo>
                  <a:lnTo>
                    <a:pt x="140402" y="538058"/>
                  </a:lnTo>
                  <a:cubicBezTo>
                    <a:pt x="62860" y="538058"/>
                    <a:pt x="0" y="475197"/>
                    <a:pt x="0" y="397655"/>
                  </a:cubicBezTo>
                  <a:lnTo>
                    <a:pt x="0" y="140402"/>
                  </a:lnTo>
                  <a:cubicBezTo>
                    <a:pt x="0" y="103165"/>
                    <a:pt x="14792" y="67453"/>
                    <a:pt x="41123" y="41123"/>
                  </a:cubicBezTo>
                  <a:cubicBezTo>
                    <a:pt x="67453" y="14792"/>
                    <a:pt x="103165" y="0"/>
                    <a:pt x="140402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FF5757"/>
              </a:solidFill>
              <a:prstDash val="solid"/>
              <a:round/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0" y="66675"/>
              <a:ext cx="505917" cy="47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5058659" y="5773966"/>
            <a:ext cx="1288030" cy="613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fertilizantes orgánicos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001795" y="6469790"/>
            <a:ext cx="1401759" cy="50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8"/>
              </a:lnSpc>
            </a:pPr>
            <a:r>
              <a:rPr lang="en-US" sz="1075" b="1" spc="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Fomet Sudamericana S.A</a:t>
            </a:r>
          </a:p>
          <a:p>
            <a:pPr marL="0" lvl="0" indent="0" algn="ctr">
              <a:lnSpc>
                <a:spcPts val="1398"/>
              </a:lnSpc>
            </a:pPr>
            <a:endParaRPr lang="en-US" sz="1075" b="1" spc="19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72" name="Group 72"/>
          <p:cNvGrpSpPr/>
          <p:nvPr/>
        </p:nvGrpSpPr>
        <p:grpSpPr>
          <a:xfrm>
            <a:off x="11709085" y="5548797"/>
            <a:ext cx="1654232" cy="1759324"/>
            <a:chOff x="0" y="0"/>
            <a:chExt cx="505917" cy="53805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505917" cy="538058"/>
            </a:xfrm>
            <a:custGeom>
              <a:avLst/>
              <a:gdLst/>
              <a:ahLst/>
              <a:cxnLst/>
              <a:rect l="l" t="t" r="r" b="b"/>
              <a:pathLst>
                <a:path w="505917" h="538058">
                  <a:moveTo>
                    <a:pt x="140402" y="0"/>
                  </a:moveTo>
                  <a:lnTo>
                    <a:pt x="365515" y="0"/>
                  </a:lnTo>
                  <a:cubicBezTo>
                    <a:pt x="402752" y="0"/>
                    <a:pt x="438464" y="14792"/>
                    <a:pt x="464794" y="41123"/>
                  </a:cubicBezTo>
                  <a:cubicBezTo>
                    <a:pt x="491125" y="67453"/>
                    <a:pt x="505917" y="103165"/>
                    <a:pt x="505917" y="140402"/>
                  </a:cubicBezTo>
                  <a:lnTo>
                    <a:pt x="505917" y="397655"/>
                  </a:lnTo>
                  <a:cubicBezTo>
                    <a:pt x="505917" y="434892"/>
                    <a:pt x="491125" y="470604"/>
                    <a:pt x="464794" y="496935"/>
                  </a:cubicBezTo>
                  <a:cubicBezTo>
                    <a:pt x="438464" y="523265"/>
                    <a:pt x="402752" y="538058"/>
                    <a:pt x="365515" y="538058"/>
                  </a:cubicBezTo>
                  <a:lnTo>
                    <a:pt x="140402" y="538058"/>
                  </a:lnTo>
                  <a:cubicBezTo>
                    <a:pt x="62860" y="538058"/>
                    <a:pt x="0" y="475197"/>
                    <a:pt x="0" y="397655"/>
                  </a:cubicBezTo>
                  <a:lnTo>
                    <a:pt x="0" y="140402"/>
                  </a:lnTo>
                  <a:cubicBezTo>
                    <a:pt x="0" y="103165"/>
                    <a:pt x="14792" y="67453"/>
                    <a:pt x="41123" y="41123"/>
                  </a:cubicBezTo>
                  <a:cubicBezTo>
                    <a:pt x="67453" y="14792"/>
                    <a:pt x="103165" y="0"/>
                    <a:pt x="140402" y="0"/>
                  </a:cubicBezTo>
                  <a:close/>
                </a:path>
              </a:pathLst>
            </a:custGeom>
            <a:solidFill>
              <a:srgbClr val="E8E8E8"/>
            </a:solidFill>
            <a:ln w="28575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id="74" name="TextBox 74"/>
            <p:cNvSpPr txBox="1"/>
            <p:nvPr/>
          </p:nvSpPr>
          <p:spPr>
            <a:xfrm>
              <a:off x="0" y="66675"/>
              <a:ext cx="505917" cy="47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9"/>
                </a:lnSpc>
              </a:pPr>
              <a:endParaRPr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11893645" y="5877781"/>
            <a:ext cx="1288030" cy="4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</a:pPr>
            <a:r>
              <a:rPr lang="en-US" sz="1453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Industrias de reciclado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1836781" y="6431670"/>
            <a:ext cx="1401759" cy="508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8"/>
              </a:lnSpc>
            </a:pPr>
            <a:r>
              <a:rPr lang="en-US" sz="1075" b="1" spc="1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Feeder S.R.L (ampliación), Block S.R.L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13497880" y="2230873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230873"/>
            <a:ext cx="5804607" cy="5804607"/>
          </a:xfrm>
          <a:custGeom>
            <a:avLst/>
            <a:gdLst/>
            <a:ahLst/>
            <a:cxnLst/>
            <a:rect l="l" t="t" r="r" b="b"/>
            <a:pathLst>
              <a:path w="5804607" h="5804607">
                <a:moveTo>
                  <a:pt x="0" y="0"/>
                </a:moveTo>
                <a:lnTo>
                  <a:pt x="5804607" y="0"/>
                </a:lnTo>
                <a:lnTo>
                  <a:pt x="5804607" y="5804608"/>
                </a:lnTo>
                <a:lnTo>
                  <a:pt x="0" y="5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43526" y="7597308"/>
            <a:ext cx="8233265" cy="8233265"/>
          </a:xfrm>
          <a:custGeom>
            <a:avLst/>
            <a:gdLst/>
            <a:ahLst/>
            <a:cxnLst/>
            <a:rect l="l" t="t" r="r" b="b"/>
            <a:pathLst>
              <a:path w="8233265" h="8233265">
                <a:moveTo>
                  <a:pt x="0" y="0"/>
                </a:moveTo>
                <a:lnTo>
                  <a:pt x="8233265" y="0"/>
                </a:lnTo>
                <a:lnTo>
                  <a:pt x="8233265" y="8233265"/>
                </a:lnTo>
                <a:lnTo>
                  <a:pt x="0" y="8233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80388" y="1346208"/>
            <a:ext cx="1740378" cy="1769331"/>
          </a:xfrm>
          <a:custGeom>
            <a:avLst/>
            <a:gdLst/>
            <a:ahLst/>
            <a:cxnLst/>
            <a:rect l="l" t="t" r="r" b="b"/>
            <a:pathLst>
              <a:path w="1740378" h="1769331">
                <a:moveTo>
                  <a:pt x="0" y="0"/>
                </a:moveTo>
                <a:lnTo>
                  <a:pt x="1740378" y="0"/>
                </a:lnTo>
                <a:lnTo>
                  <a:pt x="1740378" y="1769331"/>
                </a:lnTo>
                <a:lnTo>
                  <a:pt x="0" y="1769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48701" y="6288865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592828" y="1346208"/>
            <a:ext cx="2494042" cy="0"/>
          </a:xfrm>
          <a:prstGeom prst="line">
            <a:avLst/>
          </a:prstGeom>
          <a:ln w="6477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264519" y="3718061"/>
            <a:ext cx="5330551" cy="273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3"/>
              </a:lnSpc>
            </a:pPr>
            <a:r>
              <a:rPr lang="en-US" sz="8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Muchas </a:t>
            </a:r>
          </a:p>
          <a:p>
            <a:pPr algn="ctr">
              <a:lnSpc>
                <a:spcPts val="10823"/>
              </a:lnSpc>
            </a:pPr>
            <a:r>
              <a:rPr lang="en-US" sz="8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3755" y="1454158"/>
            <a:ext cx="177218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6492" y="1378754"/>
            <a:ext cx="9914927" cy="9914927"/>
          </a:xfrm>
          <a:custGeom>
            <a:avLst/>
            <a:gdLst/>
            <a:ahLst/>
            <a:cxnLst/>
            <a:rect l="l" t="t" r="r" b="b"/>
            <a:pathLst>
              <a:path w="9914927" h="9914927">
                <a:moveTo>
                  <a:pt x="0" y="0"/>
                </a:moveTo>
                <a:lnTo>
                  <a:pt x="9914927" y="0"/>
                </a:lnTo>
                <a:lnTo>
                  <a:pt x="9914927" y="9914927"/>
                </a:lnTo>
                <a:lnTo>
                  <a:pt x="0" y="9914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87868" y="8394343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75794" y="569146"/>
            <a:ext cx="10736412" cy="105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Análisis FODA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284219" y="2132432"/>
            <a:ext cx="3096892" cy="8334"/>
          </a:xfrm>
          <a:prstGeom prst="line">
            <a:avLst/>
          </a:prstGeom>
          <a:ln w="47625" cap="flat">
            <a:solidFill>
              <a:srgbClr val="66786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0939528" y="2131242"/>
            <a:ext cx="3098110" cy="2382"/>
          </a:xfrm>
          <a:prstGeom prst="line">
            <a:avLst/>
          </a:prstGeom>
          <a:ln w="47625" cap="flat">
            <a:solidFill>
              <a:srgbClr val="66786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318373" y="2331309"/>
            <a:ext cx="1872667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 b="1">
                <a:solidFill>
                  <a:srgbClr val="EAE6E1">
                    <a:alpha val="69804"/>
                  </a:srgbClr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58466" y="5622523"/>
            <a:ext cx="1632574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 b="1">
                <a:solidFill>
                  <a:srgbClr val="EAE6E1">
                    <a:alpha val="69804"/>
                  </a:srgbClr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</a:t>
            </a:r>
          </a:p>
        </p:txBody>
      </p:sp>
      <p:sp>
        <p:nvSpPr>
          <p:cNvPr id="11" name="Freeform 11"/>
          <p:cNvSpPr/>
          <p:nvPr/>
        </p:nvSpPr>
        <p:spPr>
          <a:xfrm rot="-6864229">
            <a:off x="12524596" y="7041976"/>
            <a:ext cx="1832965" cy="2435099"/>
          </a:xfrm>
          <a:custGeom>
            <a:avLst/>
            <a:gdLst/>
            <a:ahLst/>
            <a:cxnLst/>
            <a:rect l="l" t="t" r="r" b="b"/>
            <a:pathLst>
              <a:path w="1832965" h="2435099">
                <a:moveTo>
                  <a:pt x="0" y="0"/>
                </a:moveTo>
                <a:lnTo>
                  <a:pt x="1832965" y="0"/>
                </a:lnTo>
                <a:lnTo>
                  <a:pt x="1832965" y="2435099"/>
                </a:lnTo>
                <a:lnTo>
                  <a:pt x="0" y="2435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427493">
            <a:off x="12228874" y="7324413"/>
            <a:ext cx="2073451" cy="1821565"/>
          </a:xfrm>
          <a:custGeom>
            <a:avLst/>
            <a:gdLst/>
            <a:ahLst/>
            <a:cxnLst/>
            <a:rect l="l" t="t" r="r" b="b"/>
            <a:pathLst>
              <a:path w="2073451" h="1821565">
                <a:moveTo>
                  <a:pt x="0" y="0"/>
                </a:moveTo>
                <a:lnTo>
                  <a:pt x="2073451" y="0"/>
                </a:lnTo>
                <a:lnTo>
                  <a:pt x="2073451" y="1821565"/>
                </a:lnTo>
                <a:lnTo>
                  <a:pt x="0" y="18215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703919" flipH="1" flipV="1">
            <a:off x="3285360" y="6793300"/>
            <a:ext cx="1686160" cy="2932452"/>
          </a:xfrm>
          <a:custGeom>
            <a:avLst/>
            <a:gdLst/>
            <a:ahLst/>
            <a:cxnLst/>
            <a:rect l="l" t="t" r="r" b="b"/>
            <a:pathLst>
              <a:path w="1686160" h="2932452">
                <a:moveTo>
                  <a:pt x="1686160" y="2932452"/>
                </a:moveTo>
                <a:lnTo>
                  <a:pt x="0" y="2932452"/>
                </a:lnTo>
                <a:lnTo>
                  <a:pt x="0" y="0"/>
                </a:lnTo>
                <a:lnTo>
                  <a:pt x="1686160" y="0"/>
                </a:lnTo>
                <a:lnTo>
                  <a:pt x="1686160" y="2932452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677998" y="5199876"/>
            <a:ext cx="2246512" cy="243197"/>
            <a:chOff x="0" y="0"/>
            <a:chExt cx="2995349" cy="3242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26327" cy="220865"/>
            </a:xfrm>
            <a:custGeom>
              <a:avLst/>
              <a:gdLst/>
              <a:ahLst/>
              <a:cxnLst/>
              <a:rect l="l" t="t" r="r" b="b"/>
              <a:pathLst>
                <a:path w="2926327" h="220865">
                  <a:moveTo>
                    <a:pt x="0" y="0"/>
                  </a:moveTo>
                  <a:lnTo>
                    <a:pt x="2926327" y="0"/>
                  </a:lnTo>
                  <a:lnTo>
                    <a:pt x="2926327" y="220865"/>
                  </a:lnTo>
                  <a:lnTo>
                    <a:pt x="0" y="220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1000"/>
              </a:blip>
              <a:stretch>
                <a:fillRect l="-10746" t="-31" r="-9674" b="-215079"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69022" y="142380"/>
              <a:ext cx="2926327" cy="181882"/>
              <a:chOff x="0" y="0"/>
              <a:chExt cx="836128" cy="5196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36128" cy="51969"/>
              </a:xfrm>
              <a:custGeom>
                <a:avLst/>
                <a:gdLst/>
                <a:ahLst/>
                <a:cxnLst/>
                <a:rect l="l" t="t" r="r" b="b"/>
                <a:pathLst>
                  <a:path w="836128" h="51969">
                    <a:moveTo>
                      <a:pt x="0" y="0"/>
                    </a:moveTo>
                    <a:lnTo>
                      <a:pt x="836128" y="0"/>
                    </a:lnTo>
                    <a:lnTo>
                      <a:pt x="836128" y="51969"/>
                    </a:lnTo>
                    <a:lnTo>
                      <a:pt x="0" y="51969"/>
                    </a:lnTo>
                    <a:close/>
                  </a:path>
                </a:pathLst>
              </a:custGeom>
              <a:solidFill>
                <a:srgbClr val="BCCCC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36128" cy="805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0145572" y="5331702"/>
            <a:ext cx="2194745" cy="243197"/>
            <a:chOff x="0" y="0"/>
            <a:chExt cx="2926327" cy="324262"/>
          </a:xfrm>
        </p:grpSpPr>
        <p:sp>
          <p:nvSpPr>
            <p:cNvPr id="20" name="Freeform 20"/>
            <p:cNvSpPr/>
            <p:nvPr/>
          </p:nvSpPr>
          <p:spPr>
            <a:xfrm rot="-10800000">
              <a:off x="0" y="103397"/>
              <a:ext cx="2926327" cy="220865"/>
            </a:xfrm>
            <a:custGeom>
              <a:avLst/>
              <a:gdLst/>
              <a:ahLst/>
              <a:cxnLst/>
              <a:rect l="l" t="t" r="r" b="b"/>
              <a:pathLst>
                <a:path w="2926327" h="220865">
                  <a:moveTo>
                    <a:pt x="0" y="0"/>
                  </a:moveTo>
                  <a:lnTo>
                    <a:pt x="2926327" y="0"/>
                  </a:lnTo>
                  <a:lnTo>
                    <a:pt x="2926327" y="220865"/>
                  </a:lnTo>
                  <a:lnTo>
                    <a:pt x="0" y="220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1000"/>
              </a:blip>
              <a:stretch>
                <a:fillRect l="-10746" t="-31" r="-9674" b="-215079"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-10800000">
              <a:off x="0" y="0"/>
              <a:ext cx="2926327" cy="181882"/>
              <a:chOff x="0" y="0"/>
              <a:chExt cx="836128" cy="5196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36128" cy="51969"/>
              </a:xfrm>
              <a:custGeom>
                <a:avLst/>
                <a:gdLst/>
                <a:ahLst/>
                <a:cxnLst/>
                <a:rect l="l" t="t" r="r" b="b"/>
                <a:pathLst>
                  <a:path w="836128" h="51969">
                    <a:moveTo>
                      <a:pt x="0" y="0"/>
                    </a:moveTo>
                    <a:lnTo>
                      <a:pt x="836128" y="0"/>
                    </a:lnTo>
                    <a:lnTo>
                      <a:pt x="836128" y="51969"/>
                    </a:lnTo>
                    <a:lnTo>
                      <a:pt x="0" y="51969"/>
                    </a:lnTo>
                    <a:close/>
                  </a:path>
                </a:pathLst>
              </a:custGeom>
              <a:solidFill>
                <a:srgbClr val="BCCCC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836128" cy="805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8830397" y="6253491"/>
            <a:ext cx="243197" cy="2194745"/>
            <a:chOff x="0" y="0"/>
            <a:chExt cx="324262" cy="2926327"/>
          </a:xfrm>
        </p:grpSpPr>
        <p:sp>
          <p:nvSpPr>
            <p:cNvPr id="25" name="Freeform 25"/>
            <p:cNvSpPr/>
            <p:nvPr/>
          </p:nvSpPr>
          <p:spPr>
            <a:xfrm rot="-5400000">
              <a:off x="-1352731" y="1352731"/>
              <a:ext cx="2926327" cy="220865"/>
            </a:xfrm>
            <a:custGeom>
              <a:avLst/>
              <a:gdLst/>
              <a:ahLst/>
              <a:cxnLst/>
              <a:rect l="l" t="t" r="r" b="b"/>
              <a:pathLst>
                <a:path w="2926327" h="220865">
                  <a:moveTo>
                    <a:pt x="0" y="0"/>
                  </a:moveTo>
                  <a:lnTo>
                    <a:pt x="2926327" y="0"/>
                  </a:lnTo>
                  <a:lnTo>
                    <a:pt x="2926327" y="220865"/>
                  </a:lnTo>
                  <a:lnTo>
                    <a:pt x="0" y="220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1000"/>
              </a:blip>
              <a:stretch>
                <a:fillRect l="-10746" t="-31" r="-9674" b="-215079"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 rot="-5400000">
              <a:off x="-1229843" y="1372222"/>
              <a:ext cx="2926327" cy="181882"/>
              <a:chOff x="0" y="0"/>
              <a:chExt cx="836128" cy="5196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36128" cy="51969"/>
              </a:xfrm>
              <a:custGeom>
                <a:avLst/>
                <a:gdLst/>
                <a:ahLst/>
                <a:cxnLst/>
                <a:rect l="l" t="t" r="r" b="b"/>
                <a:pathLst>
                  <a:path w="836128" h="51969">
                    <a:moveTo>
                      <a:pt x="0" y="0"/>
                    </a:moveTo>
                    <a:lnTo>
                      <a:pt x="836128" y="0"/>
                    </a:lnTo>
                    <a:lnTo>
                      <a:pt x="836128" y="51969"/>
                    </a:lnTo>
                    <a:lnTo>
                      <a:pt x="0" y="51969"/>
                    </a:lnTo>
                    <a:close/>
                  </a:path>
                </a:pathLst>
              </a:custGeom>
              <a:solidFill>
                <a:srgbClr val="BCCCC2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836128" cy="805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8951995" y="2596861"/>
            <a:ext cx="243197" cy="2194745"/>
            <a:chOff x="0" y="0"/>
            <a:chExt cx="324262" cy="2926327"/>
          </a:xfrm>
        </p:grpSpPr>
        <p:sp>
          <p:nvSpPr>
            <p:cNvPr id="30" name="Freeform 30"/>
            <p:cNvSpPr/>
            <p:nvPr/>
          </p:nvSpPr>
          <p:spPr>
            <a:xfrm rot="5400000">
              <a:off x="-1249334" y="1352731"/>
              <a:ext cx="2926327" cy="220865"/>
            </a:xfrm>
            <a:custGeom>
              <a:avLst/>
              <a:gdLst/>
              <a:ahLst/>
              <a:cxnLst/>
              <a:rect l="l" t="t" r="r" b="b"/>
              <a:pathLst>
                <a:path w="2926327" h="220865">
                  <a:moveTo>
                    <a:pt x="0" y="0"/>
                  </a:moveTo>
                  <a:lnTo>
                    <a:pt x="2926327" y="0"/>
                  </a:lnTo>
                  <a:lnTo>
                    <a:pt x="2926327" y="220865"/>
                  </a:lnTo>
                  <a:lnTo>
                    <a:pt x="0" y="220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1000"/>
              </a:blip>
              <a:stretch>
                <a:fillRect l="-10746" t="-31" r="-9674" b="-215079"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5400000">
              <a:off x="-1372222" y="1372222"/>
              <a:ext cx="2926327" cy="181882"/>
              <a:chOff x="0" y="0"/>
              <a:chExt cx="836128" cy="5196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36128" cy="51969"/>
              </a:xfrm>
              <a:custGeom>
                <a:avLst/>
                <a:gdLst/>
                <a:ahLst/>
                <a:cxnLst/>
                <a:rect l="l" t="t" r="r" b="b"/>
                <a:pathLst>
                  <a:path w="836128" h="51969">
                    <a:moveTo>
                      <a:pt x="0" y="0"/>
                    </a:moveTo>
                    <a:lnTo>
                      <a:pt x="836128" y="0"/>
                    </a:lnTo>
                    <a:lnTo>
                      <a:pt x="836128" y="51969"/>
                    </a:lnTo>
                    <a:lnTo>
                      <a:pt x="0" y="51969"/>
                    </a:lnTo>
                    <a:close/>
                  </a:path>
                </a:pathLst>
              </a:custGeom>
              <a:solidFill>
                <a:srgbClr val="BCCCC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836128" cy="805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34" name="Freeform 34"/>
          <p:cNvSpPr/>
          <p:nvPr/>
        </p:nvSpPr>
        <p:spPr>
          <a:xfrm rot="-5400000">
            <a:off x="8994999" y="4046758"/>
            <a:ext cx="1405839" cy="1405839"/>
          </a:xfrm>
          <a:custGeom>
            <a:avLst/>
            <a:gdLst/>
            <a:ahLst/>
            <a:cxnLst/>
            <a:rect l="l" t="t" r="r" b="b"/>
            <a:pathLst>
              <a:path w="1405839" h="1405839">
                <a:moveTo>
                  <a:pt x="0" y="0"/>
                </a:moveTo>
                <a:lnTo>
                  <a:pt x="1405839" y="0"/>
                </a:lnTo>
                <a:lnTo>
                  <a:pt x="1405839" y="1405839"/>
                </a:lnTo>
                <a:lnTo>
                  <a:pt x="0" y="140583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994999" y="5443072"/>
            <a:ext cx="1405839" cy="1405839"/>
          </a:xfrm>
          <a:custGeom>
            <a:avLst/>
            <a:gdLst/>
            <a:ahLst/>
            <a:cxnLst/>
            <a:rect l="l" t="t" r="r" b="b"/>
            <a:pathLst>
              <a:path w="1405839" h="1405839">
                <a:moveTo>
                  <a:pt x="0" y="0"/>
                </a:moveTo>
                <a:lnTo>
                  <a:pt x="1405839" y="0"/>
                </a:lnTo>
                <a:lnTo>
                  <a:pt x="1405839" y="1405840"/>
                </a:lnTo>
                <a:lnTo>
                  <a:pt x="0" y="140584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flipH="1">
            <a:off x="7598102" y="5443072"/>
            <a:ext cx="1405839" cy="1405839"/>
          </a:xfrm>
          <a:custGeom>
            <a:avLst/>
            <a:gdLst/>
            <a:ahLst/>
            <a:cxnLst/>
            <a:rect l="l" t="t" r="r" b="b"/>
            <a:pathLst>
              <a:path w="1405839" h="1405839">
                <a:moveTo>
                  <a:pt x="1405839" y="0"/>
                </a:moveTo>
                <a:lnTo>
                  <a:pt x="0" y="0"/>
                </a:lnTo>
                <a:lnTo>
                  <a:pt x="0" y="1405840"/>
                </a:lnTo>
                <a:lnTo>
                  <a:pt x="1405839" y="1405840"/>
                </a:lnTo>
                <a:lnTo>
                  <a:pt x="1405839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5400000" flipV="1">
            <a:off x="7598102" y="4046758"/>
            <a:ext cx="1405839" cy="1405839"/>
          </a:xfrm>
          <a:custGeom>
            <a:avLst/>
            <a:gdLst/>
            <a:ahLst/>
            <a:cxnLst/>
            <a:rect l="l" t="t" r="r" b="b"/>
            <a:pathLst>
              <a:path w="1405839" h="1405839">
                <a:moveTo>
                  <a:pt x="0" y="1405839"/>
                </a:moveTo>
                <a:lnTo>
                  <a:pt x="1405839" y="1405839"/>
                </a:lnTo>
                <a:lnTo>
                  <a:pt x="1405839" y="0"/>
                </a:lnTo>
                <a:lnTo>
                  <a:pt x="0" y="0"/>
                </a:lnTo>
                <a:lnTo>
                  <a:pt x="0" y="1405839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2169805">
            <a:off x="8018039" y="4460122"/>
            <a:ext cx="1976264" cy="1961442"/>
          </a:xfrm>
          <a:custGeom>
            <a:avLst/>
            <a:gdLst/>
            <a:ahLst/>
            <a:cxnLst/>
            <a:rect l="l" t="t" r="r" b="b"/>
            <a:pathLst>
              <a:path w="1976264" h="1961442">
                <a:moveTo>
                  <a:pt x="0" y="0"/>
                </a:moveTo>
                <a:lnTo>
                  <a:pt x="1976263" y="0"/>
                </a:lnTo>
                <a:lnTo>
                  <a:pt x="1976263" y="1961442"/>
                </a:lnTo>
                <a:lnTo>
                  <a:pt x="0" y="196144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-2169805">
            <a:off x="7985155" y="4433229"/>
            <a:ext cx="2015229" cy="2015229"/>
          </a:xfrm>
          <a:custGeom>
            <a:avLst/>
            <a:gdLst/>
            <a:ahLst/>
            <a:cxnLst/>
            <a:rect l="l" t="t" r="r" b="b"/>
            <a:pathLst>
              <a:path w="2015229" h="2015229">
                <a:moveTo>
                  <a:pt x="0" y="0"/>
                </a:moveTo>
                <a:lnTo>
                  <a:pt x="2015229" y="0"/>
                </a:lnTo>
                <a:lnTo>
                  <a:pt x="2015229" y="2015229"/>
                </a:lnTo>
                <a:lnTo>
                  <a:pt x="0" y="201522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7787370" y="1772621"/>
            <a:ext cx="2531003" cy="736292"/>
          </a:xfrm>
          <a:custGeom>
            <a:avLst/>
            <a:gdLst/>
            <a:ahLst/>
            <a:cxnLst/>
            <a:rect l="l" t="t" r="r" b="b"/>
            <a:pathLst>
              <a:path w="2531003" h="736292">
                <a:moveTo>
                  <a:pt x="0" y="0"/>
                </a:moveTo>
                <a:lnTo>
                  <a:pt x="2531003" y="0"/>
                </a:lnTo>
                <a:lnTo>
                  <a:pt x="2531003" y="736291"/>
                </a:lnTo>
                <a:lnTo>
                  <a:pt x="0" y="73629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8424638" y="4882861"/>
            <a:ext cx="1163065" cy="1023424"/>
          </a:xfrm>
          <a:custGeom>
            <a:avLst/>
            <a:gdLst/>
            <a:ahLst/>
            <a:cxnLst/>
            <a:rect l="l" t="t" r="r" b="b"/>
            <a:pathLst>
              <a:path w="1163065" h="1023424">
                <a:moveTo>
                  <a:pt x="0" y="0"/>
                </a:moveTo>
                <a:lnTo>
                  <a:pt x="1163065" y="0"/>
                </a:lnTo>
                <a:lnTo>
                  <a:pt x="1163065" y="1023424"/>
                </a:lnTo>
                <a:lnTo>
                  <a:pt x="0" y="1023424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-52557" t="-66033" r="-50575" b="-37656"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6162745" y="2311111"/>
            <a:ext cx="1466956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 b="1">
                <a:solidFill>
                  <a:srgbClr val="EAE6E1">
                    <a:alpha val="69804"/>
                  </a:srgbClr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982710" y="5602325"/>
            <a:ext cx="1770320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 b="1">
                <a:solidFill>
                  <a:srgbClr val="EAE6E1">
                    <a:alpha val="69804"/>
                  </a:srgbClr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058138" y="2852582"/>
            <a:ext cx="1849144" cy="264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1A9835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FORTALEZAS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904227" y="2852582"/>
            <a:ext cx="2134895" cy="264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8C52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OPORTUNIDADES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120308" y="5999652"/>
            <a:ext cx="1849144" cy="264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A64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DEBILIDADES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042889" y="5999652"/>
            <a:ext cx="1849144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313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AMENAZAS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833014" y="3204067"/>
            <a:ext cx="2995031" cy="169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Atención personalizada.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Ubicación estratégica.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Plataforma digital moderna y útil.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Tecnología de punta.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Prestigio y posicionamiento de la marca Galicia.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Conocimiento del mercado y sus necesidades.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849100" y="6362471"/>
            <a:ext cx="3619347" cy="240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2922" lvl="1" indent="-121461" algn="l">
              <a:lnSpc>
                <a:spcPts val="1575"/>
              </a:lnSpc>
              <a:buFont typeface="Arial"/>
              <a:buChar char="•"/>
            </a:pPr>
            <a:r>
              <a:rPr lang="en-US" sz="1125" b="1" spc="20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Escasez de personal en sucursal.</a:t>
            </a:r>
          </a:p>
          <a:p>
            <a:pPr marL="242922" lvl="1" indent="-121461" algn="l">
              <a:lnSpc>
                <a:spcPts val="1575"/>
              </a:lnSpc>
              <a:buFont typeface="Arial"/>
              <a:buChar char="•"/>
            </a:pPr>
            <a:r>
              <a:rPr lang="en-US" sz="1125" b="1" spc="20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Tasas altas en costo por mantenimiento de cuenta.</a:t>
            </a:r>
          </a:p>
          <a:p>
            <a:pPr marL="242922" lvl="1" indent="-121461" algn="l">
              <a:lnSpc>
                <a:spcPts val="1575"/>
              </a:lnSpc>
              <a:buFont typeface="Arial"/>
              <a:buChar char="•"/>
            </a:pPr>
            <a:r>
              <a:rPr lang="en-US" sz="1125" b="1" spc="20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Demora en la actualización de las terminales de autoservicio.</a:t>
            </a:r>
          </a:p>
          <a:p>
            <a:pPr marL="242922" lvl="1" indent="-121461" algn="just">
              <a:lnSpc>
                <a:spcPts val="1575"/>
              </a:lnSpc>
              <a:buFont typeface="Arial"/>
              <a:buChar char="•"/>
            </a:pPr>
            <a:r>
              <a:rPr lang="en-US" sz="1125" b="1" spc="20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Fallas en la aplicación móvil del banco, que provocan errores en las transferencias y otras operaciones realizadas a través de la misma. Lo que produce un impacto negativo en la experiencia de usuario y la satisfacción de los clientes.</a:t>
            </a:r>
          </a:p>
          <a:p>
            <a:pPr algn="l">
              <a:lnSpc>
                <a:spcPts val="1575"/>
              </a:lnSpc>
            </a:pPr>
            <a:endParaRPr lang="en-US" sz="1125" b="1" spc="20">
              <a:solidFill>
                <a:srgbClr val="3D3434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0677749" y="3167178"/>
            <a:ext cx="2763329" cy="189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Segmento Pyme en crecimiento en la ciudad de Concordia.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Necesidad de bancarización para todo tipo de operaciones.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Amplia zona de influencia.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Capacidad de responder a eventos locales.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Competencia local reactiva.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761033" y="6419036"/>
            <a:ext cx="2680045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Aparición de productos sustitutos.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Precios y condiciones de uso de la competencia más accesibles.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Inestabilidad económica y política en Argentina.</a:t>
            </a:r>
          </a:p>
          <a:p>
            <a:pPr marL="259080" lvl="1" indent="-129540" algn="just">
              <a:lnSpc>
                <a:spcPts val="1679"/>
              </a:lnSpc>
              <a:buFont typeface="Arial"/>
              <a:buChar char="•"/>
            </a:pPr>
            <a:r>
              <a:rPr lang="en-US" sz="1200" b="1" spc="21">
                <a:solidFill>
                  <a:srgbClr val="3D343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Crisis financieras o recesiones económicas.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6492" y="1378754"/>
            <a:ext cx="9914927" cy="9914927"/>
          </a:xfrm>
          <a:custGeom>
            <a:avLst/>
            <a:gdLst/>
            <a:ahLst/>
            <a:cxnLst/>
            <a:rect l="l" t="t" r="r" b="b"/>
            <a:pathLst>
              <a:path w="9914927" h="9914927">
                <a:moveTo>
                  <a:pt x="0" y="0"/>
                </a:moveTo>
                <a:lnTo>
                  <a:pt x="9914927" y="0"/>
                </a:lnTo>
                <a:lnTo>
                  <a:pt x="9914927" y="9914927"/>
                </a:lnTo>
                <a:lnTo>
                  <a:pt x="0" y="9914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87868" y="8394343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75794" y="559621"/>
            <a:ext cx="10736412" cy="195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sz="63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Leyes, decretos y normas que regulan la actividad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9260" y="3749244"/>
            <a:ext cx="13189479" cy="517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0"/>
              </a:lnSpc>
            </a:pP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</a:t>
            </a:r>
            <a:r>
              <a:rPr lang="en-US" sz="2008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Ley de Entidades Financieras Nº 21.526</a:t>
            </a: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, el Banco Central de la República Argentina tendrá a su cargo la aplicación de la presente ley, con todas las facultades que ella y su Carta Orgánica le acuerdan. Dictará las normas reglamentarias que fueren menester para su cumplimiento y ejercerá la fiscalización de las entidades en ella comprendidas.</a:t>
            </a:r>
          </a:p>
          <a:p>
            <a:pPr algn="just">
              <a:lnSpc>
                <a:spcPts val="2470"/>
              </a:lnSpc>
            </a:pP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</a:t>
            </a:r>
            <a:r>
              <a:rPr lang="en-US" sz="2008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Ley General de Sociedades N° 19.555</a:t>
            </a: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y sus modificatorias, por ser una sociedad anónima unipersonal.</a:t>
            </a:r>
          </a:p>
          <a:p>
            <a:pPr algn="just">
              <a:lnSpc>
                <a:spcPts val="2470"/>
              </a:lnSpc>
            </a:pP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</a:t>
            </a:r>
            <a:r>
              <a:rPr lang="en-US" sz="2008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Ley N° 22.169 de la Comisión Nacional de Valores</a:t>
            </a: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(“CNV”), como consecuencia de haber solicitado y obtenido autorización para realizar oferta pública de sus Obligaciones Negociables.</a:t>
            </a:r>
          </a:p>
          <a:p>
            <a:pPr algn="just">
              <a:lnSpc>
                <a:spcPts val="2470"/>
              </a:lnSpc>
            </a:pP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</a:t>
            </a:r>
            <a:r>
              <a:rPr lang="en-US" sz="2008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Ley 24.083 de Fondos Comunes de Inversión</a:t>
            </a: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, porque el Banco Galicia en su carácter de banco comercial puede operar como agente de custodia de productos de inversión colectiva de fondos comunes de inversión argentinos.</a:t>
            </a:r>
          </a:p>
          <a:p>
            <a:pPr algn="just">
              <a:lnSpc>
                <a:spcPts val="2470"/>
              </a:lnSpc>
            </a:pP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</a:t>
            </a:r>
            <a:r>
              <a:rPr lang="en-US" sz="2008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La ley municipal</a:t>
            </a: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que regula la habilitación comercial en Concordia, Entre Ríos, Argentina es la </a:t>
            </a:r>
            <a:r>
              <a:rPr lang="en-US" sz="2008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Ordenanza Municipal N° 10.142/2018</a:t>
            </a: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.</a:t>
            </a:r>
          </a:p>
          <a:p>
            <a:pPr algn="just">
              <a:lnSpc>
                <a:spcPts val="2470"/>
              </a:lnSpc>
            </a:pP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En 2023, obtuvieron la ampliación de la </a:t>
            </a:r>
            <a:r>
              <a:rPr lang="en-US" sz="2008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certificación del Sistema de Gestión Ambiental (SGA) bajo la norma ISO 14.001:2015 </a:t>
            </a: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 nivel Grupo; alcanzando Galicia, Galicia Seguros, INVIU, Nera y los pisos de Naranja X en el edificio Plaza Galicia.</a:t>
            </a:r>
          </a:p>
          <a:p>
            <a:pPr algn="just">
              <a:lnSpc>
                <a:spcPts val="2470"/>
              </a:lnSpc>
              <a:spcBef>
                <a:spcPct val="0"/>
              </a:spcBef>
            </a:pP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- </a:t>
            </a:r>
            <a:r>
              <a:rPr lang="en-US" sz="2008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Norma ISO 26000</a:t>
            </a:r>
            <a:r>
              <a:rPr lang="en-US" sz="20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, Norma ISO de Responsabilidad Social, la cual la aplican dentro de la gestión y rendición de cuentas.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8582626" y="2205220"/>
            <a:ext cx="608994" cy="3895002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8100000">
            <a:off x="6863475" y="5567506"/>
            <a:ext cx="3438303" cy="3438303"/>
          </a:xfrm>
          <a:custGeom>
            <a:avLst/>
            <a:gdLst/>
            <a:ahLst/>
            <a:cxnLst/>
            <a:rect l="l" t="t" r="r" b="b"/>
            <a:pathLst>
              <a:path w="3438303" h="3438303">
                <a:moveTo>
                  <a:pt x="0" y="0"/>
                </a:moveTo>
                <a:lnTo>
                  <a:pt x="3438303" y="0"/>
                </a:lnTo>
                <a:lnTo>
                  <a:pt x="3438303" y="3438303"/>
                </a:lnTo>
                <a:lnTo>
                  <a:pt x="0" y="3438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27896" y="8358292"/>
            <a:ext cx="4423483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4432227" y="5819997"/>
            <a:ext cx="3438303" cy="3438303"/>
          </a:xfrm>
          <a:custGeom>
            <a:avLst/>
            <a:gdLst/>
            <a:ahLst/>
            <a:cxnLst/>
            <a:rect l="l" t="t" r="r" b="b"/>
            <a:pathLst>
              <a:path w="3438303" h="3438303">
                <a:moveTo>
                  <a:pt x="0" y="0"/>
                </a:moveTo>
                <a:lnTo>
                  <a:pt x="3438303" y="0"/>
                </a:lnTo>
                <a:lnTo>
                  <a:pt x="3438303" y="3438303"/>
                </a:lnTo>
                <a:lnTo>
                  <a:pt x="0" y="3438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727896" y="6879960"/>
            <a:ext cx="1906824" cy="1502145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AutoShape 7"/>
          <p:cNvSpPr/>
          <p:nvPr/>
        </p:nvSpPr>
        <p:spPr>
          <a:xfrm>
            <a:off x="8582626" y="2205220"/>
            <a:ext cx="2189812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Freeform 8"/>
          <p:cNvSpPr/>
          <p:nvPr/>
        </p:nvSpPr>
        <p:spPr>
          <a:xfrm rot="5400000">
            <a:off x="1187222" y="-6458"/>
            <a:ext cx="622745" cy="1765515"/>
          </a:xfrm>
          <a:custGeom>
            <a:avLst/>
            <a:gdLst/>
            <a:ahLst/>
            <a:cxnLst/>
            <a:rect l="l" t="t" r="r" b="b"/>
            <a:pathLst>
              <a:path w="622745" h="1765515">
                <a:moveTo>
                  <a:pt x="0" y="0"/>
                </a:moveTo>
                <a:lnTo>
                  <a:pt x="622745" y="0"/>
                </a:lnTo>
                <a:lnTo>
                  <a:pt x="622745" y="1765516"/>
                </a:lnTo>
                <a:lnTo>
                  <a:pt x="0" y="1765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65485" y="8382104"/>
            <a:ext cx="2245029" cy="2257342"/>
          </a:xfrm>
          <a:custGeom>
            <a:avLst/>
            <a:gdLst/>
            <a:ahLst/>
            <a:cxnLst/>
            <a:rect l="l" t="t" r="r" b="b"/>
            <a:pathLst>
              <a:path w="2245029" h="2257342">
                <a:moveTo>
                  <a:pt x="0" y="0"/>
                </a:moveTo>
                <a:lnTo>
                  <a:pt x="2245030" y="0"/>
                </a:lnTo>
                <a:lnTo>
                  <a:pt x="2245030" y="2257342"/>
                </a:lnTo>
                <a:lnTo>
                  <a:pt x="0" y="22573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694219" y="564927"/>
            <a:ext cx="571301" cy="571301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468587" y="6820004"/>
            <a:ext cx="5601652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0"/>
              </a:lnSpc>
            </a:pPr>
            <a:r>
              <a:rPr lang="en-US" sz="5000" spc="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Productividad </a:t>
            </a:r>
          </a:p>
          <a:p>
            <a:pPr algn="ctr">
              <a:lnSpc>
                <a:spcPts val="6150"/>
              </a:lnSpc>
            </a:pPr>
            <a:r>
              <a:rPr lang="en-US" sz="5000" spc="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actual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20677" y="396240"/>
            <a:ext cx="3755167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Cantidad de pesos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0548" y="3064245"/>
            <a:ext cx="6048345" cy="381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P=   2.400.000.000</a:t>
            </a:r>
          </a:p>
          <a:p>
            <a:pPr algn="l"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    ------------------------</a:t>
            </a:r>
          </a:p>
          <a:p>
            <a:pPr algn="l"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       5.400.000</a:t>
            </a:r>
          </a:p>
          <a:p>
            <a:pPr algn="l">
              <a:lnSpc>
                <a:spcPts val="4305"/>
              </a:lnSpc>
            </a:pPr>
            <a:endParaRPr lang="en-US" sz="350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algn="l"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= 444.44 millones por</a:t>
            </a:r>
          </a:p>
          <a:p>
            <a:pPr algn="l"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persona por mes</a:t>
            </a:r>
          </a:p>
          <a:p>
            <a:pPr algn="l">
              <a:lnSpc>
                <a:spcPts val="4305"/>
              </a:lnSpc>
            </a:pPr>
            <a:endParaRPr lang="en-US" sz="350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TextBox 15"/>
          <p:cNvSpPr txBox="1"/>
          <p:nvPr/>
        </p:nvSpPr>
        <p:spPr>
          <a:xfrm rot="60000">
            <a:off x="11120506" y="2526545"/>
            <a:ext cx="6641374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            2.400.000.000</a:t>
            </a:r>
          </a:p>
          <a:p>
            <a:pPr algn="l">
              <a:lnSpc>
                <a:spcPts val="4305"/>
              </a:lnSpc>
            </a:pPr>
            <a:r>
              <a:rPr lang="en-US" sz="35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5.400.000  + 30.000 + 160.000</a:t>
            </a:r>
          </a:p>
          <a:p>
            <a:pPr algn="l">
              <a:lnSpc>
                <a:spcPts val="4305"/>
              </a:lnSpc>
            </a:pPr>
            <a:endParaRPr lang="en-US" sz="350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83492" y="2555074"/>
            <a:ext cx="354873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 factor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24122" y="1740400"/>
            <a:ext cx="354873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3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Multiples factores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1194824" y="303894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0260916" y="2677312"/>
            <a:ext cx="511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p=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54711" y="4788735"/>
            <a:ext cx="4572465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= 429.34 millones de pesos mensuales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6492" y="1378754"/>
            <a:ext cx="9914927" cy="9914927"/>
          </a:xfrm>
          <a:custGeom>
            <a:avLst/>
            <a:gdLst/>
            <a:ahLst/>
            <a:cxnLst/>
            <a:rect l="l" t="t" r="r" b="b"/>
            <a:pathLst>
              <a:path w="9914927" h="9914927">
                <a:moveTo>
                  <a:pt x="0" y="0"/>
                </a:moveTo>
                <a:lnTo>
                  <a:pt x="9914927" y="0"/>
                </a:lnTo>
                <a:lnTo>
                  <a:pt x="9914927" y="9914927"/>
                </a:lnTo>
                <a:lnTo>
                  <a:pt x="0" y="9914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87868" y="8394343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79910" y="5678174"/>
            <a:ext cx="5128179" cy="4307670"/>
          </a:xfrm>
          <a:custGeom>
            <a:avLst/>
            <a:gdLst/>
            <a:ahLst/>
            <a:cxnLst/>
            <a:rect l="l" t="t" r="r" b="b"/>
            <a:pathLst>
              <a:path w="5128179" h="4307670">
                <a:moveTo>
                  <a:pt x="0" y="0"/>
                </a:moveTo>
                <a:lnTo>
                  <a:pt x="5128180" y="0"/>
                </a:lnTo>
                <a:lnTo>
                  <a:pt x="5128180" y="4307670"/>
                </a:lnTo>
                <a:lnTo>
                  <a:pt x="0" y="4307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75794" y="569146"/>
            <a:ext cx="10736412" cy="213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Diseño y desarrollo del servicio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58058" y="3844878"/>
            <a:ext cx="11371884" cy="257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9"/>
              </a:lnSpc>
            </a:pPr>
            <a:r>
              <a:rPr lang="en-US" sz="330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 Banco Galicia utiliza una mezcla de </a:t>
            </a:r>
            <a:r>
              <a:rPr lang="en-US" sz="3308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estandarización, modularidad, automatización y personalización según el tipo de producto / servicio específico que el cliente quiera adquirir.</a:t>
            </a:r>
          </a:p>
          <a:p>
            <a:pPr algn="just">
              <a:lnSpc>
                <a:spcPts val="4069"/>
              </a:lnSpc>
              <a:spcBef>
                <a:spcPct val="0"/>
              </a:spcBef>
            </a:pPr>
            <a:endParaRPr lang="en-US" sz="3308" b="1">
              <a:solidFill>
                <a:srgbClr val="000000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6492" y="1378754"/>
            <a:ext cx="9914927" cy="9914927"/>
          </a:xfrm>
          <a:custGeom>
            <a:avLst/>
            <a:gdLst/>
            <a:ahLst/>
            <a:cxnLst/>
            <a:rect l="l" t="t" r="r" b="b"/>
            <a:pathLst>
              <a:path w="9914927" h="9914927">
                <a:moveTo>
                  <a:pt x="0" y="0"/>
                </a:moveTo>
                <a:lnTo>
                  <a:pt x="9914927" y="0"/>
                </a:lnTo>
                <a:lnTo>
                  <a:pt x="9914927" y="9914927"/>
                </a:lnTo>
                <a:lnTo>
                  <a:pt x="0" y="9914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42726" y="-183004"/>
            <a:ext cx="6783048" cy="6783048"/>
          </a:xfrm>
          <a:custGeom>
            <a:avLst/>
            <a:gdLst/>
            <a:ahLst/>
            <a:cxnLst/>
            <a:rect l="l" t="t" r="r" b="b"/>
            <a:pathLst>
              <a:path w="6783048" h="6783048">
                <a:moveTo>
                  <a:pt x="0" y="0"/>
                </a:moveTo>
                <a:lnTo>
                  <a:pt x="6783048" y="0"/>
                </a:lnTo>
                <a:lnTo>
                  <a:pt x="6783048" y="6783048"/>
                </a:lnTo>
                <a:lnTo>
                  <a:pt x="0" y="678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392964" y="1171304"/>
            <a:ext cx="2387900" cy="1202633"/>
          </a:xfrm>
          <a:custGeom>
            <a:avLst/>
            <a:gdLst/>
            <a:ahLst/>
            <a:cxnLst/>
            <a:rect l="l" t="t" r="r" b="b"/>
            <a:pathLst>
              <a:path w="2387900" h="1202633">
                <a:moveTo>
                  <a:pt x="0" y="0"/>
                </a:moveTo>
                <a:lnTo>
                  <a:pt x="2387901" y="0"/>
                </a:lnTo>
                <a:lnTo>
                  <a:pt x="2387901" y="1202634"/>
                </a:lnTo>
                <a:lnTo>
                  <a:pt x="0" y="120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87868" y="8394343"/>
            <a:ext cx="1986022" cy="2312689"/>
          </a:xfrm>
          <a:custGeom>
            <a:avLst/>
            <a:gdLst/>
            <a:ahLst/>
            <a:cxnLst/>
            <a:rect l="l" t="t" r="r" b="b"/>
            <a:pathLst>
              <a:path w="1986022" h="2312689">
                <a:moveTo>
                  <a:pt x="0" y="0"/>
                </a:moveTo>
                <a:lnTo>
                  <a:pt x="1986022" y="0"/>
                </a:lnTo>
                <a:lnTo>
                  <a:pt x="1986022" y="2312690"/>
                </a:lnTo>
                <a:lnTo>
                  <a:pt x="0" y="2312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07308" y="1772621"/>
            <a:ext cx="11511485" cy="7508237"/>
          </a:xfrm>
          <a:custGeom>
            <a:avLst/>
            <a:gdLst/>
            <a:ahLst/>
            <a:cxnLst/>
            <a:rect l="l" t="t" r="r" b="b"/>
            <a:pathLst>
              <a:path w="11511485" h="7508237">
                <a:moveTo>
                  <a:pt x="0" y="0"/>
                </a:moveTo>
                <a:lnTo>
                  <a:pt x="11511484" y="0"/>
                </a:lnTo>
                <a:lnTo>
                  <a:pt x="11511484" y="7508237"/>
                </a:lnTo>
                <a:lnTo>
                  <a:pt x="0" y="75082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75794" y="569146"/>
            <a:ext cx="10736412" cy="105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69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Ciclo de vida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5875" y="4464981"/>
            <a:ext cx="2804818" cy="106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221" lvl="1" indent="-222110" algn="ctr">
              <a:lnSpc>
                <a:spcPts val="2530"/>
              </a:lnSpc>
              <a:buFont typeface="Arial"/>
              <a:buChar char="•"/>
            </a:pPr>
            <a:r>
              <a:rPr lang="en-US" sz="2057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Préstamos</a:t>
            </a:r>
          </a:p>
          <a:p>
            <a:pPr marL="444221" lvl="1" indent="-222110" algn="ctr">
              <a:lnSpc>
                <a:spcPts val="2530"/>
              </a:lnSpc>
              <a:buFont typeface="Arial"/>
              <a:buChar char="•"/>
            </a:pPr>
            <a:r>
              <a:rPr lang="en-US" sz="2057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Tarjetas de crédito</a:t>
            </a:r>
          </a:p>
          <a:p>
            <a:pPr marL="444221" lvl="1" indent="-222110" algn="ctr">
              <a:lnSpc>
                <a:spcPts val="2530"/>
              </a:lnSpc>
              <a:buFont typeface="Arial"/>
              <a:buChar char="•"/>
            </a:pPr>
            <a:r>
              <a:rPr lang="en-US" sz="2057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Cuentas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1057" y="6031564"/>
            <a:ext cx="2804818" cy="138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221" lvl="1" indent="-222110" algn="ctr">
              <a:lnSpc>
                <a:spcPts val="2530"/>
              </a:lnSpc>
              <a:buFont typeface="Arial"/>
              <a:buChar char="•"/>
            </a:pPr>
            <a:r>
              <a:rPr lang="en-US" sz="2057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Aplicativo “Banco Galicia”</a:t>
            </a:r>
          </a:p>
          <a:p>
            <a:pPr marL="444221" lvl="1" indent="-222110" algn="ctr">
              <a:lnSpc>
                <a:spcPts val="2530"/>
              </a:lnSpc>
              <a:buFont typeface="Arial"/>
              <a:buChar char="•"/>
            </a:pPr>
            <a:r>
              <a:rPr lang="en-US" sz="2057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Home Banking</a:t>
            </a:r>
          </a:p>
          <a:p>
            <a:pPr marL="444221" lvl="1" indent="-222110" algn="ctr">
              <a:lnSpc>
                <a:spcPts val="2530"/>
              </a:lnSpc>
              <a:buFont typeface="Arial"/>
              <a:buChar char="•"/>
            </a:pPr>
            <a:r>
              <a:rPr lang="en-US" sz="2057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Office Banking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67358" y="3839924"/>
            <a:ext cx="2804818" cy="231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221" lvl="1" indent="-222110" algn="ctr">
              <a:lnSpc>
                <a:spcPts val="2530"/>
              </a:lnSpc>
              <a:buFont typeface="Arial"/>
              <a:buChar char="•"/>
            </a:pPr>
            <a:r>
              <a:rPr lang="en-US" sz="2057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Chatbot GALA (asistente virtual Galicia de Whatsapp)</a:t>
            </a:r>
          </a:p>
          <a:p>
            <a:pPr marL="444221" lvl="1" indent="-222110" algn="ctr">
              <a:lnSpc>
                <a:spcPts val="2530"/>
              </a:lnSpc>
              <a:buFont typeface="Arial"/>
              <a:buChar char="•"/>
            </a:pPr>
            <a:r>
              <a:rPr lang="en-US" sz="2057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NAVE (nueva plataforma de cobros Galicia)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991292" y="3810192"/>
            <a:ext cx="16073566" cy="8453182"/>
          </a:xfrm>
          <a:custGeom>
            <a:avLst/>
            <a:gdLst/>
            <a:ahLst/>
            <a:cxnLst/>
            <a:rect l="l" t="t" r="r" b="b"/>
            <a:pathLst>
              <a:path w="16073566" h="8453182">
                <a:moveTo>
                  <a:pt x="0" y="0"/>
                </a:moveTo>
                <a:lnTo>
                  <a:pt x="16073566" y="0"/>
                </a:lnTo>
                <a:lnTo>
                  <a:pt x="16073566" y="8453182"/>
                </a:lnTo>
                <a:lnTo>
                  <a:pt x="0" y="84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1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59394" y="1028700"/>
            <a:ext cx="1499906" cy="1746616"/>
          </a:xfrm>
          <a:custGeom>
            <a:avLst/>
            <a:gdLst/>
            <a:ahLst/>
            <a:cxnLst/>
            <a:rect l="l" t="t" r="r" b="b"/>
            <a:pathLst>
              <a:path w="1499906" h="1746616">
                <a:moveTo>
                  <a:pt x="0" y="0"/>
                </a:moveTo>
                <a:lnTo>
                  <a:pt x="1499906" y="0"/>
                </a:lnTo>
                <a:lnTo>
                  <a:pt x="1499906" y="1746616"/>
                </a:lnTo>
                <a:lnTo>
                  <a:pt x="0" y="174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144000" y="8615257"/>
            <a:ext cx="8115300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3728645">
            <a:off x="2552700" y="-2496200"/>
            <a:ext cx="6303208" cy="6303208"/>
          </a:xfrm>
          <a:custGeom>
            <a:avLst/>
            <a:gdLst/>
            <a:ahLst/>
            <a:cxnLst/>
            <a:rect l="l" t="t" r="r" b="b"/>
            <a:pathLst>
              <a:path w="6303208" h="6303208">
                <a:moveTo>
                  <a:pt x="0" y="0"/>
                </a:moveTo>
                <a:lnTo>
                  <a:pt x="6303208" y="0"/>
                </a:lnTo>
                <a:lnTo>
                  <a:pt x="6303208" y="6303208"/>
                </a:lnTo>
                <a:lnTo>
                  <a:pt x="0" y="6303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87655" y="7641006"/>
            <a:ext cx="2515672" cy="1948502"/>
          </a:xfrm>
          <a:custGeom>
            <a:avLst/>
            <a:gdLst/>
            <a:ahLst/>
            <a:cxnLst/>
            <a:rect l="l" t="t" r="r" b="b"/>
            <a:pathLst>
              <a:path w="2515672" h="1948502">
                <a:moveTo>
                  <a:pt x="0" y="0"/>
                </a:moveTo>
                <a:lnTo>
                  <a:pt x="2515672" y="0"/>
                </a:lnTo>
                <a:lnTo>
                  <a:pt x="2515672" y="1948502"/>
                </a:lnTo>
                <a:lnTo>
                  <a:pt x="0" y="1948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2474" y="4885828"/>
            <a:ext cx="6670869" cy="255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5"/>
              </a:lnSpc>
            </a:pPr>
            <a:r>
              <a:rPr lang="en-US" sz="81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Proceso Productivo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40141" y="5076825"/>
            <a:ext cx="7560821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Enfocado en la </a:t>
            </a:r>
            <a:r>
              <a:rPr lang="en-US" sz="3600" b="1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Personalización masiva.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1215</Words>
  <Application>Microsoft Office PowerPoint</Application>
  <PresentationFormat>Personalizado</PresentationFormat>
  <Paragraphs>185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4" baseType="lpstr">
      <vt:lpstr>Josefin Sans Bold Italics</vt:lpstr>
      <vt:lpstr>Josefin Sans</vt:lpstr>
      <vt:lpstr>Montserrat Semi-Bold</vt:lpstr>
      <vt:lpstr>Open Sans Bold</vt:lpstr>
      <vt:lpstr>Josefin Sans Bold</vt:lpstr>
      <vt:lpstr>Open Sans</vt:lpstr>
      <vt:lpstr>Calibri</vt:lpstr>
      <vt:lpstr>Arial</vt:lpstr>
      <vt:lpstr>League Spartan</vt:lpstr>
      <vt:lpstr>Montserrat Medium</vt:lpstr>
      <vt:lpstr>Montserrat Classic Bold</vt:lpstr>
      <vt:lpstr>Poppins Bold</vt:lpstr>
      <vt:lpstr>Poppins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13 - Banco Galicia</dc:title>
  <cp:lastModifiedBy>Alexis</cp:lastModifiedBy>
  <cp:revision>2</cp:revision>
  <dcterms:created xsi:type="dcterms:W3CDTF">2006-08-16T00:00:00Z</dcterms:created>
  <dcterms:modified xsi:type="dcterms:W3CDTF">2024-11-18T21:30:19Z</dcterms:modified>
  <dc:identifier>DAGFJNpRJ68</dc:identifier>
</cp:coreProperties>
</file>